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0" r:id="rId3"/>
    <p:sldId id="261" r:id="rId4"/>
    <p:sldId id="262" r:id="rId5"/>
    <p:sldId id="263" r:id="rId6"/>
    <p:sldId id="264" r:id="rId7"/>
    <p:sldId id="265" r:id="rId8"/>
    <p:sldId id="266" r:id="rId9"/>
    <p:sldId id="267" r:id="rId10"/>
    <p:sldId id="268" r:id="rId11"/>
    <p:sldId id="270" r:id="rId12"/>
    <p:sldId id="269" r:id="rId13"/>
    <p:sldId id="274" r:id="rId14"/>
    <p:sldId id="272" r:id="rId15"/>
    <p:sldId id="273" r:id="rId16"/>
    <p:sldId id="276" r:id="rId17"/>
    <p:sldId id="275" r:id="rId18"/>
    <p:sldId id="297" r:id="rId19"/>
    <p:sldId id="299" r:id="rId20"/>
    <p:sldId id="298" r:id="rId21"/>
    <p:sldId id="300" r:id="rId22"/>
    <p:sldId id="301" r:id="rId23"/>
    <p:sldId id="304" r:id="rId24"/>
    <p:sldId id="302" r:id="rId25"/>
    <p:sldId id="303" r:id="rId26"/>
    <p:sldId id="277" r:id="rId27"/>
    <p:sldId id="295" r:id="rId28"/>
    <p:sldId id="293" r:id="rId29"/>
    <p:sldId id="294" r:id="rId30"/>
    <p:sldId id="308" r:id="rId31"/>
    <p:sldId id="309" r:id="rId32"/>
    <p:sldId id="310" r:id="rId33"/>
    <p:sldId id="311" r:id="rId34"/>
    <p:sldId id="305" r:id="rId35"/>
    <p:sldId id="306" r:id="rId36"/>
    <p:sldId id="307" r:id="rId37"/>
    <p:sldId id="278" r:id="rId38"/>
    <p:sldId id="313" r:id="rId39"/>
    <p:sldId id="312" r:id="rId40"/>
    <p:sldId id="318" r:id="rId41"/>
    <p:sldId id="317" r:id="rId42"/>
    <p:sldId id="320" r:id="rId43"/>
    <p:sldId id="321" r:id="rId44"/>
    <p:sldId id="319" r:id="rId45"/>
    <p:sldId id="315" r:id="rId46"/>
    <p:sldId id="316" r:id="rId47"/>
    <p:sldId id="396" r:id="rId48"/>
    <p:sldId id="395" r:id="rId49"/>
    <p:sldId id="281" r:id="rId50"/>
    <p:sldId id="282" r:id="rId51"/>
    <p:sldId id="283" r:id="rId52"/>
    <p:sldId id="322" r:id="rId53"/>
    <p:sldId id="323" r:id="rId54"/>
    <p:sldId id="324" r:id="rId55"/>
    <p:sldId id="325" r:id="rId56"/>
    <p:sldId id="326" r:id="rId57"/>
    <p:sldId id="330" r:id="rId58"/>
    <p:sldId id="335" r:id="rId59"/>
    <p:sldId id="331" r:id="rId60"/>
    <p:sldId id="327" r:id="rId61"/>
    <p:sldId id="328" r:id="rId62"/>
    <p:sldId id="329" r:id="rId63"/>
    <p:sldId id="397" r:id="rId64"/>
    <p:sldId id="398" r:id="rId65"/>
    <p:sldId id="332" r:id="rId66"/>
    <p:sldId id="333" r:id="rId67"/>
    <p:sldId id="334" r:id="rId68"/>
    <p:sldId id="399" r:id="rId69"/>
    <p:sldId id="285" r:id="rId70"/>
    <p:sldId id="286" r:id="rId71"/>
    <p:sldId id="337" r:id="rId72"/>
    <p:sldId id="284" r:id="rId73"/>
    <p:sldId id="338" r:id="rId74"/>
    <p:sldId id="345" r:id="rId75"/>
    <p:sldId id="339" r:id="rId76"/>
    <p:sldId id="347" r:id="rId77"/>
    <p:sldId id="340" r:id="rId78"/>
    <p:sldId id="348" r:id="rId79"/>
    <p:sldId id="341" r:id="rId80"/>
    <p:sldId id="351" r:id="rId81"/>
    <p:sldId id="352" r:id="rId82"/>
    <p:sldId id="349" r:id="rId83"/>
    <p:sldId id="350" r:id="rId84"/>
    <p:sldId id="353" r:id="rId85"/>
    <p:sldId id="354" r:id="rId86"/>
    <p:sldId id="402" r:id="rId87"/>
    <p:sldId id="403" r:id="rId88"/>
    <p:sldId id="445" r:id="rId89"/>
    <p:sldId id="446" r:id="rId90"/>
    <p:sldId id="355" r:id="rId91"/>
    <p:sldId id="343" r:id="rId92"/>
    <p:sldId id="344" r:id="rId93"/>
    <p:sldId id="404" r:id="rId94"/>
    <p:sldId id="405" r:id="rId95"/>
    <p:sldId id="406" r:id="rId96"/>
    <p:sldId id="290" r:id="rId97"/>
    <p:sldId id="356" r:id="rId98"/>
    <p:sldId id="292" r:id="rId99"/>
    <p:sldId id="336" r:id="rId100"/>
    <p:sldId id="357" r:id="rId101"/>
    <p:sldId id="361" r:id="rId102"/>
    <p:sldId id="362" r:id="rId103"/>
    <p:sldId id="407" r:id="rId104"/>
    <p:sldId id="358" r:id="rId105"/>
    <p:sldId id="409" r:id="rId106"/>
    <p:sldId id="408" r:id="rId107"/>
    <p:sldId id="363" r:id="rId108"/>
    <p:sldId id="366" r:id="rId109"/>
    <p:sldId id="410" r:id="rId110"/>
    <p:sldId id="365" r:id="rId111"/>
    <p:sldId id="411" r:id="rId112"/>
    <p:sldId id="287" r:id="rId113"/>
    <p:sldId id="368" r:id="rId114"/>
    <p:sldId id="289" r:id="rId115"/>
    <p:sldId id="288" r:id="rId116"/>
    <p:sldId id="367" r:id="rId117"/>
    <p:sldId id="369" r:id="rId118"/>
    <p:sldId id="370" r:id="rId119"/>
    <p:sldId id="372" r:id="rId120"/>
    <p:sldId id="378" r:id="rId121"/>
    <p:sldId id="379" r:id="rId122"/>
    <p:sldId id="373" r:id="rId123"/>
    <p:sldId id="382" r:id="rId124"/>
    <p:sldId id="380" r:id="rId125"/>
    <p:sldId id="385" r:id="rId126"/>
    <p:sldId id="386" r:id="rId127"/>
    <p:sldId id="384" r:id="rId128"/>
    <p:sldId id="388" r:id="rId129"/>
    <p:sldId id="387" r:id="rId130"/>
    <p:sldId id="389" r:id="rId131"/>
    <p:sldId id="390" r:id="rId132"/>
    <p:sldId id="415" r:id="rId133"/>
    <p:sldId id="391" r:id="rId134"/>
    <p:sldId id="392" r:id="rId135"/>
    <p:sldId id="414" r:id="rId136"/>
    <p:sldId id="416" r:id="rId137"/>
    <p:sldId id="419" r:id="rId138"/>
    <p:sldId id="418" r:id="rId139"/>
    <p:sldId id="412" r:id="rId140"/>
    <p:sldId id="420" r:id="rId141"/>
    <p:sldId id="421" r:id="rId142"/>
    <p:sldId id="422" r:id="rId143"/>
    <p:sldId id="426" r:id="rId144"/>
    <p:sldId id="429" r:id="rId145"/>
    <p:sldId id="427" r:id="rId146"/>
    <p:sldId id="428" r:id="rId147"/>
    <p:sldId id="430" r:id="rId148"/>
    <p:sldId id="431" r:id="rId149"/>
    <p:sldId id="432" r:id="rId150"/>
    <p:sldId id="433" r:id="rId151"/>
    <p:sldId id="423" r:id="rId152"/>
    <p:sldId id="425" r:id="rId153"/>
    <p:sldId id="440" r:id="rId154"/>
    <p:sldId id="434" r:id="rId155"/>
    <p:sldId id="441" r:id="rId156"/>
    <p:sldId id="439" r:id="rId157"/>
    <p:sldId id="435" r:id="rId158"/>
    <p:sldId id="447" r:id="rId159"/>
    <p:sldId id="436" r:id="rId160"/>
    <p:sldId id="437" r:id="rId161"/>
    <p:sldId id="438" r:id="rId162"/>
    <p:sldId id="442" r:id="rId163"/>
    <p:sldId id="259" r:id="rId1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83" autoAdjust="0"/>
    <p:restoredTop sz="94660"/>
  </p:normalViewPr>
  <p:slideViewPr>
    <p:cSldViewPr snapToGrid="0">
      <p:cViewPr varScale="1">
        <p:scale>
          <a:sx n="89" d="100"/>
          <a:sy n="89" d="100"/>
        </p:scale>
        <p:origin x="2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097280" y="2582335"/>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17920" y="2582334"/>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9/1/2021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9/1/2021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9/1/2021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smtClean="0"/>
              <a:t>Στυλ κύριου τίτλου</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9/1/2021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96DFF08F-DC6B-4601-B491-B0F83F6DD2DA}" type="datetimeFigureOut">
              <a:rPr lang="en-US" dirty="0"/>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9/1/2021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4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5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86602"/>
            <a:ext cx="10108433" cy="1386923"/>
          </a:xfrm>
        </p:spPr>
        <p:txBody>
          <a:bodyPr>
            <a:normAutofit fontScale="90000"/>
          </a:bodyPr>
          <a:lstStyle/>
          <a:p>
            <a:pPr algn="ctr"/>
            <a:r>
              <a:rPr lang="en-US" sz="8900" b="1" dirty="0" smtClean="0"/>
              <a:t>ARDUINO</a:t>
            </a:r>
            <a:r>
              <a:rPr lang="en-US" sz="5300" b="1" dirty="0" smtClean="0"/>
              <a:t/>
            </a:r>
            <a:br>
              <a:rPr lang="en-US" sz="5300" b="1" dirty="0" smtClean="0"/>
            </a:br>
            <a:r>
              <a:rPr lang="en-US" sz="3200" dirty="0" smtClean="0"/>
              <a:t>MICROCONTROLLER</a:t>
            </a:r>
            <a:endParaRPr lang="el-GR" sz="3200" dirty="0"/>
          </a:p>
        </p:txBody>
      </p:sp>
      <p:pic>
        <p:nvPicPr>
          <p:cNvPr id="4" name="Θέση περιεχομένου 3"/>
          <p:cNvPicPr>
            <a:picLocks noGrp="1" noChangeAspect="1"/>
          </p:cNvPicPr>
          <p:nvPr>
            <p:ph idx="1"/>
          </p:nvPr>
        </p:nvPicPr>
        <p:blipFill rotWithShape="1">
          <a:blip r:embed="rId2"/>
          <a:srcRect t="6549"/>
          <a:stretch/>
        </p:blipFill>
        <p:spPr>
          <a:xfrm>
            <a:off x="3412864" y="1793913"/>
            <a:ext cx="5477261" cy="4356722"/>
          </a:xfrm>
          <a:prstGeom prst="rect">
            <a:avLst/>
          </a:prstGeom>
        </p:spPr>
      </p:pic>
    </p:spTree>
    <p:extLst>
      <p:ext uri="{BB962C8B-B14F-4D97-AF65-F5344CB8AC3E}">
        <p14:creationId xmlns:p14="http://schemas.microsoft.com/office/powerpoint/2010/main" val="1426435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Gas sensor</a:t>
            </a:r>
            <a:endParaRPr lang="el-GR" dirty="0"/>
          </a:p>
        </p:txBody>
      </p:sp>
      <p:sp>
        <p:nvSpPr>
          <p:cNvPr id="7" name="TextBox 6"/>
          <p:cNvSpPr txBox="1"/>
          <p:nvPr/>
        </p:nvSpPr>
        <p:spPr>
          <a:xfrm>
            <a:off x="3985404" y="1775653"/>
            <a:ext cx="7989222" cy="4401205"/>
          </a:xfrm>
          <a:prstGeom prst="rect">
            <a:avLst/>
          </a:prstGeom>
          <a:noFill/>
        </p:spPr>
        <p:txBody>
          <a:bodyPr wrap="square" rtlCol="0">
            <a:spAutoFit/>
          </a:bodyPr>
          <a:lstStyle/>
          <a:p>
            <a:r>
              <a:rPr lang="el-GR" sz="2800" dirty="0"/>
              <a:t>Ο συγκριτής στη μονάδα ελέγχει συνεχώς εάν </a:t>
            </a:r>
            <a:r>
              <a:rPr lang="el-GR" sz="2800" dirty="0" smtClean="0"/>
              <a:t>η αναλογική τιμή εισόδου που μετρά ο αισθητήρας, ξεπερνά την τιμή </a:t>
            </a:r>
            <a:r>
              <a:rPr lang="en-US" sz="2800" dirty="0" smtClean="0"/>
              <a:t>threshold</a:t>
            </a:r>
            <a:r>
              <a:rPr lang="el-GR" sz="2800" dirty="0" smtClean="0"/>
              <a:t> </a:t>
            </a:r>
            <a:r>
              <a:rPr lang="el-GR" sz="2800" dirty="0"/>
              <a:t>που έχει οριστεί από το ποτενσιόμετρο. </a:t>
            </a:r>
            <a:r>
              <a:rPr lang="el-GR" sz="2800" dirty="0" smtClean="0"/>
              <a:t>Όταν ξεπεράσει το </a:t>
            </a:r>
            <a:r>
              <a:rPr lang="en-US" sz="2800" dirty="0"/>
              <a:t>threshold</a:t>
            </a:r>
            <a:r>
              <a:rPr lang="el-GR" sz="2800" dirty="0" smtClean="0"/>
              <a:t>, το ψηφιακό </a:t>
            </a:r>
            <a:r>
              <a:rPr lang="en-US" sz="2800" dirty="0" smtClean="0"/>
              <a:t>pin</a:t>
            </a:r>
            <a:r>
              <a:rPr lang="el-GR" sz="2800" dirty="0" smtClean="0"/>
              <a:t> </a:t>
            </a:r>
            <a:r>
              <a:rPr lang="el-GR" sz="2800" dirty="0"/>
              <a:t>(D0) </a:t>
            </a:r>
            <a:r>
              <a:rPr lang="el-GR" sz="2800" dirty="0" smtClean="0"/>
              <a:t>θα γίνει </a:t>
            </a:r>
            <a:r>
              <a:rPr lang="en-US" sz="2800" dirty="0" smtClean="0"/>
              <a:t>HIGH </a:t>
            </a:r>
            <a:r>
              <a:rPr lang="el-GR" sz="2800" dirty="0" smtClean="0"/>
              <a:t>και </a:t>
            </a:r>
            <a:r>
              <a:rPr lang="el-GR" sz="2800" dirty="0"/>
              <a:t>θα ανάψει η ένδειξη LED</a:t>
            </a:r>
            <a:r>
              <a:rPr lang="el-GR" sz="2800" dirty="0" smtClean="0"/>
              <a:t>.</a:t>
            </a:r>
          </a:p>
          <a:p>
            <a:r>
              <a:rPr lang="el-GR" sz="2800" dirty="0" smtClean="0"/>
              <a:t>Για </a:t>
            </a:r>
            <a:r>
              <a:rPr lang="el-GR" sz="2800" dirty="0"/>
              <a:t>παράδειγμα, όταν ο καπνός διασχίζει ένα </a:t>
            </a:r>
            <a:r>
              <a:rPr lang="en-US" sz="2800" dirty="0"/>
              <a:t>threshold</a:t>
            </a:r>
            <a:r>
              <a:rPr lang="el-GR" sz="2800" dirty="0" smtClean="0"/>
              <a:t>, μπορούμε </a:t>
            </a:r>
            <a:r>
              <a:rPr lang="el-GR" sz="2800" dirty="0"/>
              <a:t>να </a:t>
            </a:r>
            <a:r>
              <a:rPr lang="el-GR" sz="2800" dirty="0" smtClean="0"/>
              <a:t>ενεργοποιήσουμε </a:t>
            </a:r>
            <a:r>
              <a:rPr lang="el-GR" sz="2800" dirty="0"/>
              <a:t>ή να </a:t>
            </a:r>
            <a:r>
              <a:rPr lang="el-GR" sz="2800" dirty="0" smtClean="0"/>
              <a:t>απενεργοποιήσουμε </a:t>
            </a:r>
            <a:r>
              <a:rPr lang="el-GR" sz="2800" dirty="0"/>
              <a:t>ένα ρελέ ή να </a:t>
            </a:r>
            <a:r>
              <a:rPr lang="el-GR" sz="2800" dirty="0" smtClean="0"/>
              <a:t>δώσουμε </a:t>
            </a:r>
            <a:r>
              <a:rPr lang="el-GR" sz="2800" dirty="0"/>
              <a:t>εντολή στο ρομπότ σας να φυσάει </a:t>
            </a:r>
            <a:r>
              <a:rPr lang="el-GR" sz="2800" dirty="0" smtClean="0"/>
              <a:t>αέρα/ρίχνει </a:t>
            </a:r>
            <a:r>
              <a:rPr lang="el-GR" sz="2800" dirty="0"/>
              <a:t>νερό.</a:t>
            </a:r>
          </a:p>
        </p:txBody>
      </p:sp>
      <p:pic>
        <p:nvPicPr>
          <p:cNvPr id="8" name="Εικόνα 7"/>
          <p:cNvPicPr>
            <a:picLocks noChangeAspect="1"/>
          </p:cNvPicPr>
          <p:nvPr/>
        </p:nvPicPr>
        <p:blipFill>
          <a:blip r:embed="rId2"/>
          <a:stretch>
            <a:fillRect/>
          </a:stretch>
        </p:blipFill>
        <p:spPr>
          <a:xfrm>
            <a:off x="303638" y="2513738"/>
            <a:ext cx="3535117" cy="29250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299009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smtClean="0"/>
              <a:t>8</a:t>
            </a:r>
            <a:endParaRPr lang="el-GR" dirty="0"/>
          </a:p>
        </p:txBody>
      </p:sp>
      <p:sp>
        <p:nvSpPr>
          <p:cNvPr id="3" name="Θέση περιεχομένου 2"/>
          <p:cNvSpPr>
            <a:spLocks noGrp="1"/>
          </p:cNvSpPr>
          <p:nvPr>
            <p:ph idx="1"/>
          </p:nvPr>
        </p:nvSpPr>
        <p:spPr>
          <a:xfrm>
            <a:off x="1097280" y="1845734"/>
            <a:ext cx="10919316" cy="4434296"/>
          </a:xfrm>
        </p:spPr>
        <p:txBody>
          <a:bodyPr>
            <a:normAutofit/>
          </a:bodyPr>
          <a:lstStyle/>
          <a:p>
            <a:pPr marL="0" indent="0">
              <a:buNone/>
            </a:pPr>
            <a:r>
              <a:rPr lang="el-GR" sz="2800" dirty="0" smtClean="0"/>
              <a:t>Θέλουμε να φτιάξουμε έναν έξυπνο κήπο</a:t>
            </a:r>
            <a:r>
              <a:rPr lang="en-US" sz="2800" dirty="0" smtClean="0"/>
              <a:t>(smart garden)</a:t>
            </a:r>
            <a:r>
              <a:rPr lang="el-GR" sz="2800" dirty="0" smtClean="0"/>
              <a:t>, στον οποίο τα φυτά θα ποτίζονται μόνο όποτε χρειάζεται με τη χρήση μιας αντλίας νερού.</a:t>
            </a:r>
            <a:endParaRPr lang="en-US" sz="2800" dirty="0" smtClean="0"/>
          </a:p>
          <a:p>
            <a:pPr marL="0" indent="0">
              <a:buNone/>
            </a:pPr>
            <a:endParaRPr lang="en-US" sz="2800" dirty="0" smtClean="0"/>
          </a:p>
          <a:p>
            <a:pPr marL="0" indent="0">
              <a:buNone/>
            </a:pPr>
            <a:r>
              <a:rPr lang="el-GR" sz="2800" dirty="0" smtClean="0"/>
              <a:t>Υλικά:</a:t>
            </a:r>
          </a:p>
          <a:p>
            <a:pPr>
              <a:buFont typeface="Wingdings" panose="05000000000000000000" pitchFamily="2" charset="2"/>
              <a:buChar char="Ø"/>
            </a:pPr>
            <a:r>
              <a:rPr lang="en-US" sz="2800" dirty="0"/>
              <a:t>Soil Hygrometer/Moisture Detection </a:t>
            </a:r>
            <a:r>
              <a:rPr lang="en-US" sz="2800" dirty="0" smtClean="0"/>
              <a:t>Module</a:t>
            </a:r>
            <a:endParaRPr lang="el-GR" sz="2800" dirty="0" smtClean="0"/>
          </a:p>
          <a:p>
            <a:pPr>
              <a:buFont typeface="Wingdings" panose="05000000000000000000" pitchFamily="2" charset="2"/>
              <a:buChar char="Ø"/>
            </a:pPr>
            <a:r>
              <a:rPr lang="en-US" sz="2800" dirty="0" smtClean="0"/>
              <a:t>Water pump</a:t>
            </a:r>
          </a:p>
          <a:p>
            <a:pPr>
              <a:buFont typeface="Wingdings" panose="05000000000000000000" pitchFamily="2" charset="2"/>
              <a:buChar char="Ø"/>
            </a:pPr>
            <a:r>
              <a:rPr lang="en-US" sz="2800" dirty="0" smtClean="0"/>
              <a:t>Relay module</a:t>
            </a:r>
            <a:endParaRPr lang="el-GR" sz="2800" dirty="0"/>
          </a:p>
        </p:txBody>
      </p:sp>
    </p:spTree>
    <p:extLst>
      <p:ext uri="{BB962C8B-B14F-4D97-AF65-F5344CB8AC3E}">
        <p14:creationId xmlns:p14="http://schemas.microsoft.com/office/powerpoint/2010/main" val="39668620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rotWithShape="1">
          <a:blip r:embed="rId2"/>
          <a:srcRect t="377"/>
          <a:stretch/>
        </p:blipFill>
        <p:spPr>
          <a:xfrm>
            <a:off x="1940944" y="422693"/>
            <a:ext cx="8218186" cy="5719409"/>
          </a:xfrm>
          <a:prstGeom prst="rect">
            <a:avLst/>
          </a:prstGeom>
        </p:spPr>
      </p:pic>
    </p:spTree>
    <p:extLst>
      <p:ext uri="{BB962C8B-B14F-4D97-AF65-F5344CB8AC3E}">
        <p14:creationId xmlns:p14="http://schemas.microsoft.com/office/powerpoint/2010/main" val="22286963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285461" y="123106"/>
            <a:ext cx="7448550" cy="6076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322379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517585" y="133595"/>
            <a:ext cx="10985201" cy="6136371"/>
          </a:xfrm>
          <a:prstGeom prst="rect">
            <a:avLst/>
          </a:prstGeom>
        </p:spPr>
      </p:pic>
      <p:sp>
        <p:nvSpPr>
          <p:cNvPr id="3" name="TextBox 2"/>
          <p:cNvSpPr txBox="1"/>
          <p:nvPr/>
        </p:nvSpPr>
        <p:spPr>
          <a:xfrm>
            <a:off x="8824823" y="2940170"/>
            <a:ext cx="914400" cy="523220"/>
          </a:xfrm>
          <a:prstGeom prst="rect">
            <a:avLst/>
          </a:prstGeom>
          <a:noFill/>
        </p:spPr>
        <p:txBody>
          <a:bodyPr wrap="square" rtlCol="0">
            <a:spAutoFit/>
          </a:bodyPr>
          <a:lstStyle/>
          <a:p>
            <a:r>
              <a:rPr lang="en-US" sz="2800" b="1" dirty="0" smtClean="0"/>
              <a:t>NC</a:t>
            </a:r>
            <a:endParaRPr lang="el-GR" sz="2800" b="1" dirty="0"/>
          </a:p>
        </p:txBody>
      </p:sp>
      <p:cxnSp>
        <p:nvCxnSpPr>
          <p:cNvPr id="5" name="Ευθύγραμμο βέλος σύνδεσης 4"/>
          <p:cNvCxnSpPr/>
          <p:nvPr/>
        </p:nvCxnSpPr>
        <p:spPr>
          <a:xfrm flipH="1">
            <a:off x="9100868" y="2510287"/>
            <a:ext cx="241540" cy="5262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428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93298" y="286603"/>
            <a:ext cx="10862381" cy="1450757"/>
          </a:xfrm>
        </p:spPr>
        <p:txBody>
          <a:bodyPr/>
          <a:lstStyle/>
          <a:p>
            <a:r>
              <a:rPr lang="en-US" dirty="0"/>
              <a:t>Project</a:t>
            </a:r>
            <a:r>
              <a:rPr lang="el-GR" dirty="0"/>
              <a:t> </a:t>
            </a:r>
            <a:r>
              <a:rPr lang="en-US" dirty="0"/>
              <a:t>8</a:t>
            </a:r>
            <a:endParaRPr lang="el-GR" dirty="0"/>
          </a:p>
        </p:txBody>
      </p:sp>
      <p:sp>
        <p:nvSpPr>
          <p:cNvPr id="3" name="Θέση περιεχομένου 2"/>
          <p:cNvSpPr>
            <a:spLocks noGrp="1"/>
          </p:cNvSpPr>
          <p:nvPr>
            <p:ph idx="1"/>
          </p:nvPr>
        </p:nvSpPr>
        <p:spPr>
          <a:xfrm>
            <a:off x="293299" y="1845733"/>
            <a:ext cx="11731924" cy="4580945"/>
          </a:xfrm>
        </p:spPr>
        <p:txBody>
          <a:bodyPr>
            <a:normAutofit/>
          </a:bodyPr>
          <a:lstStyle/>
          <a:p>
            <a:r>
              <a:rPr lang="en-US" dirty="0" smtClean="0">
                <a:solidFill>
                  <a:srgbClr val="008000"/>
                </a:solidFill>
                <a:latin typeface="Courier New" panose="02070309020205020404" pitchFamily="49" charset="0"/>
              </a:rPr>
              <a:t>/*Change </a:t>
            </a:r>
            <a:r>
              <a:rPr lang="en-US" dirty="0">
                <a:solidFill>
                  <a:srgbClr val="008000"/>
                </a:solidFill>
                <a:latin typeface="Courier New" panose="02070309020205020404" pitchFamily="49" charset="0"/>
              </a:rPr>
              <a:t>these values based on your calibration values */</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soilWet</a:t>
            </a:r>
            <a:r>
              <a:rPr lang="en-US" dirty="0">
                <a:solidFill>
                  <a:srgbClr val="804000"/>
                </a:solidFill>
                <a:latin typeface="Courier New" panose="02070309020205020404" pitchFamily="49" charset="0"/>
              </a:rPr>
              <a:t> 500</a:t>
            </a:r>
            <a:r>
              <a:rPr lang="en-US" dirty="0">
                <a:solidFill>
                  <a:srgbClr val="008000"/>
                </a:solidFill>
                <a:latin typeface="Courier New" panose="02070309020205020404" pitchFamily="49" charset="0"/>
              </a:rPr>
              <a:t>//Define max value we consider soil 'wet' </a:t>
            </a:r>
            <a:endParaRPr lang="en-US" dirty="0" smtClean="0">
              <a:solidFill>
                <a:srgbClr val="008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soilDry</a:t>
            </a:r>
            <a:r>
              <a:rPr lang="en-US" dirty="0">
                <a:solidFill>
                  <a:srgbClr val="804000"/>
                </a:solidFill>
                <a:latin typeface="Courier New" panose="02070309020205020404" pitchFamily="49" charset="0"/>
              </a:rPr>
              <a:t> 750</a:t>
            </a:r>
            <a:r>
              <a:rPr lang="en-US" dirty="0">
                <a:solidFill>
                  <a:srgbClr val="008000"/>
                </a:solidFill>
                <a:latin typeface="Courier New" panose="02070309020205020404" pitchFamily="49" charset="0"/>
              </a:rPr>
              <a:t>//Define min value we consider soil 'dry' </a:t>
            </a:r>
            <a:endParaRPr lang="en-US" dirty="0" smtClean="0">
              <a:solidFill>
                <a:srgbClr val="008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sensorPower</a:t>
            </a:r>
            <a:r>
              <a:rPr lang="en-US" dirty="0">
                <a:solidFill>
                  <a:srgbClr val="804000"/>
                </a:solidFill>
                <a:latin typeface="Courier New" panose="02070309020205020404" pitchFamily="49" charset="0"/>
              </a:rPr>
              <a:t> 7 </a:t>
            </a:r>
            <a:endParaRPr lang="en-US" dirty="0" smtClean="0">
              <a:solidFill>
                <a:srgbClr val="804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sensorPin</a:t>
            </a:r>
            <a:r>
              <a:rPr lang="en-US" dirty="0">
                <a:solidFill>
                  <a:srgbClr val="804000"/>
                </a:solidFill>
                <a:latin typeface="Courier New" panose="02070309020205020404" pitchFamily="49" charset="0"/>
              </a:rPr>
              <a:t> A0 </a:t>
            </a:r>
            <a:endParaRPr lang="en-US" dirty="0" smtClean="0">
              <a:solidFill>
                <a:srgbClr val="804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pump 2 </a:t>
            </a:r>
            <a:endParaRPr lang="en-US" dirty="0" smtClean="0">
              <a:solidFill>
                <a:srgbClr val="804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Initially keep the sensor </a:t>
            </a:r>
            <a:r>
              <a:rPr lang="en-US" dirty="0" smtClean="0">
                <a:solidFill>
                  <a:srgbClr val="008000"/>
                </a:solidFill>
                <a:latin typeface="Courier New" panose="02070309020205020404" pitchFamily="49" charset="0"/>
              </a:rPr>
              <a:t>OFF</a:t>
            </a: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9000850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12276" y="286603"/>
            <a:ext cx="10843404" cy="1450757"/>
          </a:xfrm>
        </p:spPr>
        <p:txBody>
          <a:bodyPr/>
          <a:lstStyle/>
          <a:p>
            <a:r>
              <a:rPr lang="en-US" dirty="0"/>
              <a:t>Project</a:t>
            </a:r>
            <a:r>
              <a:rPr lang="el-GR" dirty="0"/>
              <a:t> </a:t>
            </a:r>
            <a:r>
              <a:rPr lang="en-US" dirty="0"/>
              <a:t>8</a:t>
            </a:r>
            <a:endParaRPr lang="el-GR" dirty="0"/>
          </a:p>
        </p:txBody>
      </p:sp>
      <p:sp>
        <p:nvSpPr>
          <p:cNvPr id="3" name="Θέση περιεχομένου 2"/>
          <p:cNvSpPr>
            <a:spLocks noGrp="1"/>
          </p:cNvSpPr>
          <p:nvPr>
            <p:ph idx="1"/>
          </p:nvPr>
        </p:nvSpPr>
        <p:spPr>
          <a:xfrm>
            <a:off x="312275" y="1828481"/>
            <a:ext cx="11764705" cy="4477427"/>
          </a:xfrm>
        </p:spPr>
        <p:txBody>
          <a:bodyPr numCol="2">
            <a:normAutofit/>
          </a:bodyPr>
          <a:lstStyle/>
          <a:p>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pump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get the reading from the function </a:t>
            </a:r>
            <a:r>
              <a:rPr lang="en-US" dirty="0" smtClean="0">
                <a:solidFill>
                  <a:srgbClr val="008000"/>
                </a:solidFill>
                <a:latin typeface="Courier New" panose="02070309020205020404" pitchFamily="49" charset="0"/>
              </a:rPr>
              <a:t>//below </a:t>
            </a:r>
            <a:r>
              <a:rPr lang="en-US" dirty="0">
                <a:solidFill>
                  <a:srgbClr val="008000"/>
                </a:solidFill>
                <a:latin typeface="Courier New" panose="02070309020205020404" pitchFamily="49" charset="0"/>
              </a:rPr>
              <a:t>and print it </a:t>
            </a:r>
            <a:endParaRPr lang="en-US" dirty="0" smtClean="0">
              <a:solidFill>
                <a:srgbClr val="008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moisture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"Analog Output: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moisture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a:solidFill>
                  <a:srgbClr val="008000"/>
                </a:solidFill>
                <a:latin typeface="Courier New" panose="02070309020205020404" pitchFamily="49" charset="0"/>
              </a:rPr>
              <a:t>//Determine status of our soil</a:t>
            </a:r>
            <a:endParaRPr lang="el-GR" dirty="0"/>
          </a:p>
          <a:p>
            <a:pPr marL="0" indent="0">
              <a:buNone/>
            </a:pP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moisture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soilWet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"Status: Soil is too wet"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pump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moisture </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soilWet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moisture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soilDry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"Status: Soil moisture is perfect"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pump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40211440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15660" y="286603"/>
            <a:ext cx="10940020" cy="1450757"/>
          </a:xfrm>
        </p:spPr>
        <p:txBody>
          <a:bodyPr/>
          <a:lstStyle/>
          <a:p>
            <a:r>
              <a:rPr lang="en-US" dirty="0"/>
              <a:t>Project</a:t>
            </a:r>
            <a:r>
              <a:rPr lang="el-GR" dirty="0"/>
              <a:t> </a:t>
            </a:r>
            <a:r>
              <a:rPr lang="en-US" dirty="0"/>
              <a:t>8</a:t>
            </a:r>
            <a:endParaRPr lang="el-GR" dirty="0"/>
          </a:p>
        </p:txBody>
      </p:sp>
      <p:sp>
        <p:nvSpPr>
          <p:cNvPr id="3" name="Θέση περιεχομένου 2"/>
          <p:cNvSpPr>
            <a:spLocks noGrp="1"/>
          </p:cNvSpPr>
          <p:nvPr>
            <p:ph idx="1"/>
          </p:nvPr>
        </p:nvSpPr>
        <p:spPr>
          <a:xfrm>
            <a:off x="215660" y="1846052"/>
            <a:ext cx="11680166" cy="4313208"/>
          </a:xfrm>
        </p:spPr>
        <p:txBody>
          <a:bodyPr numCol="2">
            <a:normAutofit/>
          </a:bodyPr>
          <a:lstStyle/>
          <a:p>
            <a:pPr marL="0" indent="0">
              <a:buNone/>
            </a:pPr>
            <a:r>
              <a:rPr lang="en-US" b="1" dirty="0" smtClean="0">
                <a:solidFill>
                  <a:srgbClr val="0000FF"/>
                </a:solidFill>
                <a:latin typeface="Courier New" panose="02070309020205020404" pitchFamily="49" charset="0"/>
              </a:rPr>
              <a:t>else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"Status: Soil is too dry - time to water!"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Water the plants.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pump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"Pump is working</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endParaRPr lang="en-US" dirty="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This function returns the analog </a:t>
            </a:r>
            <a:r>
              <a:rPr lang="en-US" dirty="0" smtClean="0">
                <a:solidFill>
                  <a:srgbClr val="008000"/>
                </a:solidFill>
                <a:latin typeface="Courier New" panose="02070309020205020404" pitchFamily="49" charset="0"/>
              </a:rPr>
              <a:t>//soil </a:t>
            </a:r>
            <a:r>
              <a:rPr lang="en-US" dirty="0">
                <a:solidFill>
                  <a:srgbClr val="008000"/>
                </a:solidFill>
                <a:latin typeface="Courier New" panose="02070309020205020404" pitchFamily="49" charset="0"/>
              </a:rPr>
              <a:t>moisture measurement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//Turn the sensor ON </a:t>
            </a:r>
            <a:endParaRPr lang="en-US"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//Allow power to settle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sensorPin</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Read the analog value form sensor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Turn the sensor OFF </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23429685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smtClean="0"/>
              <a:t>9</a:t>
            </a:r>
            <a:endParaRPr lang="el-GR" dirty="0"/>
          </a:p>
        </p:txBody>
      </p:sp>
      <p:sp>
        <p:nvSpPr>
          <p:cNvPr id="3" name="Θέση περιεχομένου 2"/>
          <p:cNvSpPr>
            <a:spLocks noGrp="1"/>
          </p:cNvSpPr>
          <p:nvPr>
            <p:ph idx="1"/>
          </p:nvPr>
        </p:nvSpPr>
        <p:spPr>
          <a:xfrm>
            <a:off x="1097280" y="1845733"/>
            <a:ext cx="10867558" cy="4658584"/>
          </a:xfrm>
        </p:spPr>
        <p:txBody>
          <a:bodyPr>
            <a:normAutofit/>
          </a:bodyPr>
          <a:lstStyle/>
          <a:p>
            <a:pPr marL="0" indent="0">
              <a:buNone/>
            </a:pPr>
            <a:r>
              <a:rPr lang="el-GR" sz="2800" dirty="0"/>
              <a:t>Θέλουμε να φτιάξουμε </a:t>
            </a:r>
            <a:r>
              <a:rPr lang="el-GR" sz="2800" dirty="0" smtClean="0"/>
              <a:t>ένα έξυπνο σύστημα στο οποίο αν η στάθμη του νερού της δεξαμενής πέσει κάτω από τη μέση, να λειτουργεί η αντλία μέχρι το νερό να ξεπεράσει πάλι τη μέση της δεξαμενής.</a:t>
            </a:r>
            <a:endParaRPr lang="en-US" sz="2800" dirty="0"/>
          </a:p>
          <a:p>
            <a:pPr marL="0" indent="0">
              <a:buNone/>
            </a:pPr>
            <a:endParaRPr lang="en-US" sz="2800" dirty="0"/>
          </a:p>
          <a:p>
            <a:pPr marL="0" indent="0">
              <a:buNone/>
            </a:pPr>
            <a:r>
              <a:rPr lang="el-GR" sz="2800" dirty="0" smtClean="0"/>
              <a:t>Υλικά:</a:t>
            </a:r>
          </a:p>
          <a:p>
            <a:pPr>
              <a:buFont typeface="Wingdings" panose="05000000000000000000" pitchFamily="2" charset="2"/>
              <a:buChar char="Ø"/>
            </a:pPr>
            <a:r>
              <a:rPr lang="en-US" sz="2800" dirty="0" smtClean="0"/>
              <a:t>Water pump</a:t>
            </a:r>
          </a:p>
          <a:p>
            <a:pPr>
              <a:buFont typeface="Wingdings" panose="05000000000000000000" pitchFamily="2" charset="2"/>
              <a:buChar char="Ø"/>
            </a:pPr>
            <a:r>
              <a:rPr lang="en-US" sz="2800" dirty="0" smtClean="0"/>
              <a:t>Relay </a:t>
            </a:r>
            <a:r>
              <a:rPr lang="en-US" sz="2800" dirty="0"/>
              <a:t>module(</a:t>
            </a:r>
            <a:r>
              <a:rPr lang="el-GR" sz="2800" dirty="0"/>
              <a:t>Όχι απαραίτητο αν η αντλία λειτουργεί με 5</a:t>
            </a:r>
            <a:r>
              <a:rPr lang="en-US" sz="2800" dirty="0"/>
              <a:t>V</a:t>
            </a:r>
            <a:r>
              <a:rPr lang="en-US" sz="2800" dirty="0" smtClean="0"/>
              <a:t>)</a:t>
            </a:r>
            <a:endParaRPr lang="en-US" sz="2800" dirty="0"/>
          </a:p>
        </p:txBody>
      </p:sp>
    </p:spTree>
    <p:extLst>
      <p:ext uri="{BB962C8B-B14F-4D97-AF65-F5344CB8AC3E}">
        <p14:creationId xmlns:p14="http://schemas.microsoft.com/office/powerpoint/2010/main" val="32338462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rotWithShape="1">
          <a:blip r:embed="rId2"/>
          <a:srcRect t="424" r="774"/>
          <a:stretch/>
        </p:blipFill>
        <p:spPr>
          <a:xfrm>
            <a:off x="2096220" y="244114"/>
            <a:ext cx="7737894" cy="5821818"/>
          </a:xfrm>
          <a:prstGeom prst="rect">
            <a:avLst/>
          </a:prstGeom>
        </p:spPr>
      </p:pic>
    </p:spTree>
    <p:extLst>
      <p:ext uri="{BB962C8B-B14F-4D97-AF65-F5344CB8AC3E}">
        <p14:creationId xmlns:p14="http://schemas.microsoft.com/office/powerpoint/2010/main" val="34983705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934383" y="374260"/>
            <a:ext cx="8582025" cy="5781675"/>
          </a:xfrm>
          <a:prstGeom prst="rect">
            <a:avLst/>
          </a:prstGeom>
        </p:spPr>
      </p:pic>
    </p:spTree>
    <p:extLst>
      <p:ext uri="{BB962C8B-B14F-4D97-AF65-F5344CB8AC3E}">
        <p14:creationId xmlns:p14="http://schemas.microsoft.com/office/powerpoint/2010/main" val="271364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1949570" y="130617"/>
            <a:ext cx="8211110" cy="5367436"/>
          </a:xfrm>
          <a:prstGeom prst="rect">
            <a:avLst/>
          </a:prstGeom>
        </p:spPr>
      </p:pic>
      <p:sp>
        <p:nvSpPr>
          <p:cNvPr id="3" name="TextBox 2"/>
          <p:cNvSpPr txBox="1"/>
          <p:nvPr/>
        </p:nvSpPr>
        <p:spPr>
          <a:xfrm>
            <a:off x="1776423" y="5498053"/>
            <a:ext cx="8246853" cy="707886"/>
          </a:xfrm>
          <a:prstGeom prst="rect">
            <a:avLst/>
          </a:prstGeom>
          <a:noFill/>
        </p:spPr>
        <p:txBody>
          <a:bodyPr wrap="square" rtlCol="0">
            <a:spAutoFit/>
          </a:bodyPr>
          <a:lstStyle/>
          <a:p>
            <a:pPr algn="ctr"/>
            <a:r>
              <a:rPr lang="en-US" sz="4000" dirty="0" smtClean="0"/>
              <a:t>Applications of gas sensor</a:t>
            </a:r>
            <a:endParaRPr lang="el-GR" sz="4000" dirty="0"/>
          </a:p>
        </p:txBody>
      </p:sp>
    </p:spTree>
    <p:extLst>
      <p:ext uri="{BB962C8B-B14F-4D97-AF65-F5344CB8AC3E}">
        <p14:creationId xmlns:p14="http://schemas.microsoft.com/office/powerpoint/2010/main" val="19515199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465826" y="286603"/>
            <a:ext cx="10689854" cy="1450757"/>
          </a:xfrm>
        </p:spPr>
        <p:txBody>
          <a:bodyPr/>
          <a:lstStyle/>
          <a:p>
            <a:r>
              <a:rPr lang="en-US" dirty="0"/>
              <a:t>Project</a:t>
            </a:r>
            <a:r>
              <a:rPr lang="el-GR" dirty="0"/>
              <a:t> </a:t>
            </a:r>
            <a:r>
              <a:rPr lang="en-US" dirty="0"/>
              <a:t>9</a:t>
            </a:r>
            <a:endParaRPr lang="el-GR" dirty="0"/>
          </a:p>
        </p:txBody>
      </p:sp>
      <p:sp>
        <p:nvSpPr>
          <p:cNvPr id="3" name="Θέση περιεχομένου 2"/>
          <p:cNvSpPr>
            <a:spLocks noGrp="1"/>
          </p:cNvSpPr>
          <p:nvPr>
            <p:ph idx="1"/>
          </p:nvPr>
        </p:nvSpPr>
        <p:spPr>
          <a:xfrm>
            <a:off x="465826" y="1845733"/>
            <a:ext cx="11637034" cy="4408417"/>
          </a:xfrm>
        </p:spPr>
        <p:txBody>
          <a:bodyPr numCol="2">
            <a:normAutofit lnSpcReduction="10000"/>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NewPing.h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TRIGGER_PIN 8 </a:t>
            </a:r>
            <a:endParaRPr lang="en-US"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ECHO_PIN 9 </a:t>
            </a:r>
            <a:endParaRPr lang="en-US"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MAX_DISTANCE 200 </a:t>
            </a:r>
            <a:endParaRPr lang="en-US"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pump 7 </a:t>
            </a:r>
            <a:endParaRPr lang="en-US" dirty="0" smtClean="0">
              <a:solidFill>
                <a:srgbClr val="804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NewPing</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sonar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TRIGGER_PIN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ECHO_PIN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MAX_DISTANCE</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declare the object sonar.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height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9</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//Put </a:t>
            </a:r>
            <a:r>
              <a:rPr lang="en-US" dirty="0">
                <a:solidFill>
                  <a:srgbClr val="008000"/>
                </a:solidFill>
                <a:latin typeface="Courier New" panose="02070309020205020404" pitchFamily="49" charset="0"/>
              </a:rPr>
              <a:t>the height in cm of your tank. </a:t>
            </a: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pump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x</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sonar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ping_cm</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x is the distance in cm.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y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height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x</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a:solidFill>
                  <a:srgbClr val="008000"/>
                </a:solidFill>
                <a:latin typeface="Courier New" panose="02070309020205020404" pitchFamily="49" charset="0"/>
              </a:rPr>
              <a:t>//y is the height of water in </a:t>
            </a:r>
            <a:r>
              <a:rPr lang="en-US" dirty="0" smtClean="0">
                <a:solidFill>
                  <a:srgbClr val="008000"/>
                </a:solidFill>
                <a:latin typeface="Courier New" panose="02070309020205020404" pitchFamily="49" charset="0"/>
              </a:rPr>
              <a:t>cm</a:t>
            </a:r>
            <a:endParaRPr lang="en-US" dirty="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Serial.println</a:t>
            </a:r>
            <a:r>
              <a:rPr lang="en-US" dirty="0">
                <a:solidFill>
                  <a:srgbClr val="008000"/>
                </a:solidFill>
                <a:latin typeface="Courier New" panose="02070309020205020404" pitchFamily="49" charset="0"/>
              </a:rPr>
              <a:t>(x);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"Water height: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cm"</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6348618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a:t>9</a:t>
            </a:r>
            <a:endParaRPr lang="el-GR" dirty="0"/>
          </a:p>
        </p:txBody>
      </p:sp>
      <p:sp>
        <p:nvSpPr>
          <p:cNvPr id="3" name="Θέση περιεχομένου 2"/>
          <p:cNvSpPr>
            <a:spLocks noGrp="1"/>
          </p:cNvSpPr>
          <p:nvPr>
            <p:ph idx="1"/>
          </p:nvPr>
        </p:nvSpPr>
        <p:spPr/>
        <p:txBody>
          <a:bodyPr/>
          <a:lstStyle/>
          <a:p>
            <a:pPr marL="0" indent="0">
              <a:buNone/>
            </a:pP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height</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pump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"Pump is working</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pump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"The height of the water is more than half the height of the tank</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41682436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Heart rate</a:t>
            </a:r>
            <a:r>
              <a:rPr lang="el-GR" dirty="0"/>
              <a:t> </a:t>
            </a:r>
            <a:r>
              <a:rPr lang="en-US" dirty="0"/>
              <a:t>pulse </a:t>
            </a:r>
            <a:r>
              <a:rPr lang="en-US" dirty="0" smtClean="0"/>
              <a:t>sensor</a:t>
            </a:r>
            <a:r>
              <a:rPr lang="el-GR" dirty="0"/>
              <a:t>(Αισθητήρας παλμών καρδιακού ρυθμού)</a:t>
            </a:r>
          </a:p>
        </p:txBody>
      </p:sp>
      <p:pic>
        <p:nvPicPr>
          <p:cNvPr id="4" name="Θέση περιεχομένου 3"/>
          <p:cNvPicPr>
            <a:picLocks noGrp="1" noChangeAspect="1"/>
          </p:cNvPicPr>
          <p:nvPr>
            <p:ph idx="1"/>
          </p:nvPr>
        </p:nvPicPr>
        <p:blipFill>
          <a:blip r:embed="rId2"/>
          <a:stretch>
            <a:fillRect/>
          </a:stretch>
        </p:blipFill>
        <p:spPr>
          <a:xfrm>
            <a:off x="2146780" y="2020069"/>
            <a:ext cx="3438525" cy="4000500"/>
          </a:xfrm>
          <a:prstGeom prst="rect">
            <a:avLst/>
          </a:prstGeom>
        </p:spPr>
      </p:pic>
      <p:pic>
        <p:nvPicPr>
          <p:cNvPr id="5" name="Εικόνα 4"/>
          <p:cNvPicPr>
            <a:picLocks noChangeAspect="1"/>
          </p:cNvPicPr>
          <p:nvPr/>
        </p:nvPicPr>
        <p:blipFill>
          <a:blip r:embed="rId3"/>
          <a:stretch>
            <a:fillRect/>
          </a:stretch>
        </p:blipFill>
        <p:spPr>
          <a:xfrm>
            <a:off x="6126480" y="2020069"/>
            <a:ext cx="3445624" cy="4005417"/>
          </a:xfrm>
          <a:prstGeom prst="rect">
            <a:avLst/>
          </a:prstGeom>
        </p:spPr>
      </p:pic>
    </p:spTree>
    <p:extLst>
      <p:ext uri="{BB962C8B-B14F-4D97-AF65-F5344CB8AC3E}">
        <p14:creationId xmlns:p14="http://schemas.microsoft.com/office/powerpoint/2010/main" val="24014871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81155" y="286603"/>
            <a:ext cx="10974525" cy="1450757"/>
          </a:xfrm>
        </p:spPr>
        <p:txBody>
          <a:bodyPr/>
          <a:lstStyle/>
          <a:p>
            <a:r>
              <a:rPr lang="en-US" dirty="0"/>
              <a:t>Heart rate</a:t>
            </a:r>
            <a:r>
              <a:rPr lang="el-GR" dirty="0"/>
              <a:t> </a:t>
            </a:r>
            <a:r>
              <a:rPr lang="en-US" dirty="0"/>
              <a:t>pulse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5940725" y="2901255"/>
            <a:ext cx="6096000" cy="2781300"/>
          </a:xfrm>
          <a:prstGeom prst="rect">
            <a:avLst/>
          </a:prstGeom>
        </p:spPr>
      </p:pic>
      <p:sp>
        <p:nvSpPr>
          <p:cNvPr id="5" name="TextBox 4"/>
          <p:cNvSpPr txBox="1"/>
          <p:nvPr/>
        </p:nvSpPr>
        <p:spPr>
          <a:xfrm>
            <a:off x="181155" y="1737360"/>
            <a:ext cx="6211019" cy="5109091"/>
          </a:xfrm>
          <a:prstGeom prst="rect">
            <a:avLst/>
          </a:prstGeom>
          <a:noFill/>
        </p:spPr>
        <p:txBody>
          <a:bodyPr wrap="square" rtlCol="0">
            <a:spAutoFit/>
          </a:bodyPr>
          <a:lstStyle/>
          <a:p>
            <a:r>
              <a:rPr lang="el-GR" sz="2800" dirty="0"/>
              <a:t>Το μπροστινό μέρος του αισθητήρα είναι η μεριά με το λογότυπο της </a:t>
            </a:r>
            <a:r>
              <a:rPr lang="el-GR" sz="2800" dirty="0" smtClean="0"/>
              <a:t>καρδιάς.</a:t>
            </a:r>
            <a:r>
              <a:rPr lang="en-US" sz="2800" dirty="0" smtClean="0"/>
              <a:t> </a:t>
            </a:r>
            <a:r>
              <a:rPr lang="el-GR" sz="2800" dirty="0" smtClean="0"/>
              <a:t>Εδώ </a:t>
            </a:r>
            <a:r>
              <a:rPr lang="el-GR" sz="2800" dirty="0"/>
              <a:t>τοποθετούμε το δάχτυλό μας</a:t>
            </a:r>
            <a:r>
              <a:rPr lang="el-GR" sz="2800" dirty="0" smtClean="0"/>
              <a:t>.</a:t>
            </a:r>
            <a:r>
              <a:rPr lang="en-US" sz="2800" dirty="0" smtClean="0"/>
              <a:t> </a:t>
            </a:r>
            <a:r>
              <a:rPr lang="el-GR" sz="2800" dirty="0"/>
              <a:t>Στη μέση της καρδιάς υπάρχει ένα </a:t>
            </a:r>
            <a:r>
              <a:rPr lang="en-US" sz="2800" dirty="0"/>
              <a:t>led.</a:t>
            </a:r>
            <a:r>
              <a:rPr lang="el-GR" sz="2800" dirty="0" smtClean="0"/>
              <a:t> </a:t>
            </a:r>
            <a:endParaRPr lang="el-GR" sz="2800" dirty="0"/>
          </a:p>
          <a:p>
            <a:r>
              <a:rPr lang="el-GR" sz="2800" dirty="0"/>
              <a:t>Ακριβώς κάτω από το LED υπάρχει ένας μικρός αισθητήρας φωτισμού APDS-9008, παρόμοιος με αυτόν που χρησιμοποιείται σε κινητά τηλέφωνα, </a:t>
            </a:r>
            <a:r>
              <a:rPr lang="el-GR" sz="2800" dirty="0" err="1"/>
              <a:t>tablet</a:t>
            </a:r>
            <a:r>
              <a:rPr lang="el-GR" sz="2800" dirty="0"/>
              <a:t> και φορητούς υπολογιστές, για τη ρύθμιση της φωτεινότητας της οθόνης σε διαφορετικές συνθήκες φωτισμού.</a:t>
            </a:r>
          </a:p>
          <a:p>
            <a:endParaRPr lang="el-GR" dirty="0"/>
          </a:p>
        </p:txBody>
      </p:sp>
    </p:spTree>
    <p:extLst>
      <p:ext uri="{BB962C8B-B14F-4D97-AF65-F5344CB8AC3E}">
        <p14:creationId xmlns:p14="http://schemas.microsoft.com/office/powerpoint/2010/main" val="40031431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Heart rate</a:t>
            </a:r>
            <a:r>
              <a:rPr lang="el-GR" dirty="0"/>
              <a:t> </a:t>
            </a:r>
            <a:r>
              <a:rPr lang="en-US" dirty="0"/>
              <a:t>pulse sensor</a:t>
            </a:r>
            <a:endParaRPr lang="el-GR" dirty="0"/>
          </a:p>
        </p:txBody>
      </p:sp>
      <p:pic>
        <p:nvPicPr>
          <p:cNvPr id="4" name="Θέση περιεχομένου 3"/>
          <p:cNvPicPr>
            <a:picLocks noGrp="1" noChangeAspect="1"/>
          </p:cNvPicPr>
          <p:nvPr>
            <p:ph idx="1"/>
          </p:nvPr>
        </p:nvPicPr>
        <p:blipFill rotWithShape="1">
          <a:blip r:embed="rId2"/>
          <a:srcRect r="982"/>
          <a:stretch/>
        </p:blipFill>
        <p:spPr>
          <a:xfrm>
            <a:off x="0" y="2502795"/>
            <a:ext cx="5771072" cy="2835394"/>
          </a:xfrm>
          <a:prstGeom prst="rect">
            <a:avLst/>
          </a:prstGeom>
        </p:spPr>
      </p:pic>
      <p:sp>
        <p:nvSpPr>
          <p:cNvPr id="7" name="TextBox 6"/>
          <p:cNvSpPr txBox="1"/>
          <p:nvPr/>
        </p:nvSpPr>
        <p:spPr>
          <a:xfrm>
            <a:off x="5771072" y="1651096"/>
            <a:ext cx="6349040" cy="4832092"/>
          </a:xfrm>
          <a:prstGeom prst="rect">
            <a:avLst/>
          </a:prstGeom>
          <a:noFill/>
        </p:spPr>
        <p:txBody>
          <a:bodyPr wrap="square" rtlCol="0">
            <a:spAutoFit/>
          </a:bodyPr>
          <a:lstStyle/>
          <a:p>
            <a:r>
              <a:rPr lang="el-GR" sz="2800" dirty="0"/>
              <a:t>Στο πίσω μέρος της μονάδας </a:t>
            </a:r>
            <a:r>
              <a:rPr lang="el-GR" sz="2800" dirty="0" smtClean="0"/>
              <a:t>υπάρχει ο </a:t>
            </a:r>
            <a:r>
              <a:rPr lang="el-GR" sz="2800" dirty="0"/>
              <a:t>MCP6001 </a:t>
            </a:r>
            <a:r>
              <a:rPr lang="el-GR" sz="2800" dirty="0" err="1"/>
              <a:t>Op-Amp</a:t>
            </a:r>
            <a:r>
              <a:rPr lang="el-GR" sz="2800" dirty="0"/>
              <a:t> </a:t>
            </a:r>
            <a:r>
              <a:rPr lang="el-GR" sz="2800" dirty="0" smtClean="0"/>
              <a:t>και </a:t>
            </a:r>
            <a:r>
              <a:rPr lang="el-GR" sz="2800" dirty="0"/>
              <a:t>μια δέσμη αντιστάσεων και πυκνωτών που αποτελούν το δίκτυο φίλτρων R/C. Υπάρχει επίσης μια αντίστροφη δίοδος προστασίας για την αποφυγή ζημιών εάν </a:t>
            </a:r>
            <a:r>
              <a:rPr lang="el-GR" sz="2800" dirty="0" smtClean="0"/>
              <a:t>αντιστρέψουμε </a:t>
            </a:r>
            <a:r>
              <a:rPr lang="el-GR" sz="2800" dirty="0"/>
              <a:t>κατά λάθος </a:t>
            </a:r>
            <a:r>
              <a:rPr lang="el-GR" sz="2800" dirty="0" smtClean="0"/>
              <a:t>τα καλώδια τροφοδοσίας-γείωσης.</a:t>
            </a:r>
            <a:endParaRPr lang="el-GR" sz="2800" dirty="0"/>
          </a:p>
          <a:p>
            <a:r>
              <a:rPr lang="el-GR" sz="2800" dirty="0" smtClean="0"/>
              <a:t>Η </a:t>
            </a:r>
            <a:r>
              <a:rPr lang="el-GR" sz="2800" dirty="0"/>
              <a:t>μονάδα λειτουργεί από τροφοδοσία τάσης 3,3 έως 5V DC με ρεύμα λειτουργίας &lt;4mA</a:t>
            </a:r>
            <a:r>
              <a:rPr lang="el-GR" sz="2800" dirty="0" smtClean="0"/>
              <a:t>.</a:t>
            </a:r>
            <a:endParaRPr lang="el-GR" sz="2800" dirty="0"/>
          </a:p>
        </p:txBody>
      </p:sp>
    </p:spTree>
    <p:extLst>
      <p:ext uri="{BB962C8B-B14F-4D97-AF65-F5344CB8AC3E}">
        <p14:creationId xmlns:p14="http://schemas.microsoft.com/office/powerpoint/2010/main" val="8891674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Heart rate</a:t>
            </a:r>
            <a:r>
              <a:rPr lang="el-GR" dirty="0"/>
              <a:t> </a:t>
            </a:r>
            <a:r>
              <a:rPr lang="en-US" dirty="0"/>
              <a:t>pulse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557937" y="2185898"/>
            <a:ext cx="8515350" cy="3619500"/>
          </a:xfrm>
          <a:prstGeom prst="rect">
            <a:avLst/>
          </a:prstGeom>
        </p:spPr>
      </p:pic>
    </p:spTree>
    <p:extLst>
      <p:ext uri="{BB962C8B-B14F-4D97-AF65-F5344CB8AC3E}">
        <p14:creationId xmlns:p14="http://schemas.microsoft.com/office/powerpoint/2010/main" val="2780744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12143" y="286603"/>
            <a:ext cx="11043537" cy="1450757"/>
          </a:xfrm>
        </p:spPr>
        <p:txBody>
          <a:bodyPr/>
          <a:lstStyle/>
          <a:p>
            <a:r>
              <a:rPr lang="en-US" dirty="0"/>
              <a:t>Heart rate</a:t>
            </a:r>
            <a:r>
              <a:rPr lang="el-GR" dirty="0"/>
              <a:t> </a:t>
            </a:r>
            <a:r>
              <a:rPr lang="en-US" dirty="0"/>
              <a:t>pulse sensor</a:t>
            </a:r>
            <a:endParaRPr lang="el-GR" dirty="0"/>
          </a:p>
        </p:txBody>
      </p:sp>
      <p:sp>
        <p:nvSpPr>
          <p:cNvPr id="4" name="TextBox 3"/>
          <p:cNvSpPr txBox="1"/>
          <p:nvPr/>
        </p:nvSpPr>
        <p:spPr>
          <a:xfrm>
            <a:off x="112143" y="1802921"/>
            <a:ext cx="7901796" cy="4401205"/>
          </a:xfrm>
          <a:prstGeom prst="rect">
            <a:avLst/>
          </a:prstGeom>
          <a:noFill/>
        </p:spPr>
        <p:txBody>
          <a:bodyPr wrap="square" rtlCol="0">
            <a:spAutoFit/>
          </a:bodyPr>
          <a:lstStyle/>
          <a:p>
            <a:r>
              <a:rPr lang="el-GR" sz="2800" dirty="0"/>
              <a:t>Οι οπτικοί αισθητήρες καρδιακού ρυθμού είναι πολύ εύκολα κατανοητοί στη θεωρία. </a:t>
            </a:r>
            <a:r>
              <a:rPr lang="el-GR" sz="2800" dirty="0" smtClean="0"/>
              <a:t>Ένας </a:t>
            </a:r>
            <a:r>
              <a:rPr lang="el-GR" sz="2800" dirty="0"/>
              <a:t>αισθητήρας παλμών ή οποιοσδήποτε οπτικός αισθητήρας καρδιακών </a:t>
            </a:r>
            <a:r>
              <a:rPr lang="el-GR" sz="2800" dirty="0" smtClean="0"/>
              <a:t>παλμών, </a:t>
            </a:r>
            <a:r>
              <a:rPr lang="el-GR" sz="2800" dirty="0"/>
              <a:t>λειτουργεί με το να ανάβει ένα πράσινο φως (50 550nm) στο δάχτυλο και να μετρά την ποσότητα του ανακλώμενου φωτός χρησιμοποιώντας έναν φωτοαισθητήρα</a:t>
            </a:r>
            <a:r>
              <a:rPr lang="el-GR" sz="2800" dirty="0" smtClean="0"/>
              <a:t>.</a:t>
            </a:r>
            <a:endParaRPr lang="el-GR" sz="2800" dirty="0"/>
          </a:p>
          <a:p>
            <a:r>
              <a:rPr lang="el-GR" sz="2800" dirty="0"/>
              <a:t>Αυτή η μέθοδος ανίχνευσης παλμών μέσω φωτός ονομάζεται </a:t>
            </a:r>
            <a:r>
              <a:rPr lang="el-GR" sz="2800" b="1" dirty="0" err="1" smtClean="0"/>
              <a:t>Φωτοπληθυσμογράφημα</a:t>
            </a:r>
            <a:r>
              <a:rPr lang="el-GR" sz="2800" b="1" dirty="0" smtClean="0"/>
              <a:t> (</a:t>
            </a:r>
            <a:r>
              <a:rPr lang="en-US" sz="2800" b="1" dirty="0" smtClean="0"/>
              <a:t>Photoplethysmogram</a:t>
            </a:r>
            <a:r>
              <a:rPr lang="el-GR" sz="2800" b="1" dirty="0" smtClean="0"/>
              <a:t>)</a:t>
            </a:r>
            <a:r>
              <a:rPr lang="el-GR" sz="2800" dirty="0" smtClean="0"/>
              <a:t>.</a:t>
            </a:r>
            <a:endParaRPr lang="el-GR" sz="2800" dirty="0"/>
          </a:p>
        </p:txBody>
      </p:sp>
      <p:pic>
        <p:nvPicPr>
          <p:cNvPr id="5" name="Εικόνα 4"/>
          <p:cNvPicPr>
            <a:picLocks noChangeAspect="1"/>
          </p:cNvPicPr>
          <p:nvPr/>
        </p:nvPicPr>
        <p:blipFill>
          <a:blip r:embed="rId2"/>
          <a:stretch>
            <a:fillRect/>
          </a:stretch>
        </p:blipFill>
        <p:spPr>
          <a:xfrm>
            <a:off x="7762157" y="2155673"/>
            <a:ext cx="4362450" cy="3695700"/>
          </a:xfrm>
          <a:prstGeom prst="rect">
            <a:avLst/>
          </a:prstGeom>
        </p:spPr>
      </p:pic>
    </p:spTree>
    <p:extLst>
      <p:ext uri="{BB962C8B-B14F-4D97-AF65-F5344CB8AC3E}">
        <p14:creationId xmlns:p14="http://schemas.microsoft.com/office/powerpoint/2010/main" val="17557161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93630" y="286603"/>
            <a:ext cx="10362050" cy="1450757"/>
          </a:xfrm>
        </p:spPr>
        <p:txBody>
          <a:bodyPr/>
          <a:lstStyle/>
          <a:p>
            <a:r>
              <a:rPr lang="en-US" dirty="0"/>
              <a:t>Heart rate</a:t>
            </a:r>
            <a:r>
              <a:rPr lang="el-GR" dirty="0"/>
              <a:t> </a:t>
            </a:r>
            <a:r>
              <a:rPr lang="en-US" dirty="0"/>
              <a:t>pulse sensor</a:t>
            </a:r>
            <a:endParaRPr lang="el-GR" dirty="0"/>
          </a:p>
        </p:txBody>
      </p:sp>
      <p:sp>
        <p:nvSpPr>
          <p:cNvPr id="4" name="TextBox 3"/>
          <p:cNvSpPr txBox="1"/>
          <p:nvPr/>
        </p:nvSpPr>
        <p:spPr>
          <a:xfrm>
            <a:off x="793630" y="1811547"/>
            <a:ext cx="11205713" cy="4801314"/>
          </a:xfrm>
          <a:prstGeom prst="rect">
            <a:avLst/>
          </a:prstGeom>
          <a:noFill/>
        </p:spPr>
        <p:txBody>
          <a:bodyPr wrap="square" rtlCol="0">
            <a:spAutoFit/>
          </a:bodyPr>
          <a:lstStyle/>
          <a:p>
            <a:r>
              <a:rPr lang="el-GR" sz="2400" dirty="0"/>
              <a:t>Η οξυγονωμένη αιμοσφαιρίνη στο αρτηριακό αίμα έχει το χαρακτηριστικό της απορρόφησης του πράσινου φωτός. Όσο πιο κόκκινο είναι το αίμα (όσο υψηλότερη είναι η αιμοσφαιρίνη), τόσο περισσότερο πράσινο φως </a:t>
            </a:r>
            <a:r>
              <a:rPr lang="el-GR" sz="2400" dirty="0" err="1"/>
              <a:t>απορροφάται</a:t>
            </a:r>
            <a:r>
              <a:rPr lang="el-GR" sz="2400" dirty="0"/>
              <a:t>. Καθώς το αίμα αντλείται μέσω του δακτύλου με κάθε καρδιακό παλμό, η ποσότητα του ανακλώμενου φωτός αλλάζει, δημιουργώντας μια μεταβαλλόμενη </a:t>
            </a:r>
            <a:r>
              <a:rPr lang="el-GR" sz="2400" dirty="0" err="1"/>
              <a:t>κυματομορφή</a:t>
            </a:r>
            <a:r>
              <a:rPr lang="el-GR" sz="2400" dirty="0"/>
              <a:t> στην έξοδο του φωτοαισθητήρα.</a:t>
            </a:r>
          </a:p>
          <a:p>
            <a:r>
              <a:rPr lang="el-GR" sz="2400" dirty="0"/>
              <a:t>Καθώς </a:t>
            </a:r>
            <a:r>
              <a:rPr lang="el-GR" sz="2400" dirty="0" smtClean="0"/>
              <a:t>συνεχίζει </a:t>
            </a:r>
            <a:r>
              <a:rPr lang="el-GR" sz="2400" dirty="0"/>
              <a:t>να </a:t>
            </a:r>
            <a:r>
              <a:rPr lang="el-GR" sz="2400" dirty="0" smtClean="0"/>
              <a:t>λάμπει το </a:t>
            </a:r>
            <a:r>
              <a:rPr lang="el-GR" sz="2400" dirty="0"/>
              <a:t>φως και να </a:t>
            </a:r>
            <a:r>
              <a:rPr lang="el-GR" sz="2400" dirty="0" smtClean="0"/>
              <a:t>λαμβάνουμε τις </a:t>
            </a:r>
            <a:r>
              <a:rPr lang="el-GR" sz="2400" dirty="0"/>
              <a:t>ενδείξεις </a:t>
            </a:r>
            <a:r>
              <a:rPr lang="el-GR" sz="2400" dirty="0" smtClean="0"/>
              <a:t>του φωτοαισθητήρα, αρχίζουμε </a:t>
            </a:r>
            <a:r>
              <a:rPr lang="el-GR" sz="2400" dirty="0"/>
              <a:t>γρήγορα να </a:t>
            </a:r>
            <a:r>
              <a:rPr lang="el-GR" sz="2400" dirty="0" smtClean="0"/>
              <a:t>διαβάζουμε μια ακολουθία καρδιακών </a:t>
            </a:r>
            <a:r>
              <a:rPr lang="el-GR" sz="2400" dirty="0"/>
              <a:t>παλμών.</a:t>
            </a:r>
          </a:p>
          <a:p>
            <a:r>
              <a:rPr lang="el-GR" sz="2400" dirty="0"/>
              <a:t>Αυτό το σήμα από τον φωτοαισθητήρα είναι γενικά μικρό και θορυβώδες, </a:t>
            </a:r>
            <a:r>
              <a:rPr lang="el-GR" sz="2400" dirty="0" smtClean="0"/>
              <a:t>επομένως περνά </a:t>
            </a:r>
            <a:r>
              <a:rPr lang="el-GR" sz="2400" dirty="0"/>
              <a:t>από ένα δίκτυο φίλτρων </a:t>
            </a:r>
            <a:r>
              <a:rPr lang="el-GR" sz="2400" dirty="0" smtClean="0"/>
              <a:t>R/C </a:t>
            </a:r>
            <a:r>
              <a:rPr lang="el-GR" sz="2400" dirty="0"/>
              <a:t>και στη συνέχεια ενισχύεται χρησιμοποιώντας ένα </a:t>
            </a:r>
            <a:r>
              <a:rPr lang="el-GR" sz="2400" dirty="0" err="1" smtClean="0"/>
              <a:t>Op-Amp</a:t>
            </a:r>
            <a:r>
              <a:rPr lang="el-GR" sz="2400" dirty="0" smtClean="0"/>
              <a:t>(ενισχυτή) </a:t>
            </a:r>
            <a:r>
              <a:rPr lang="el-GR" sz="2400" dirty="0"/>
              <a:t>για να δημιουργήσει ένα σήμα που είναι πολύ μεγαλύτερο, καθαρότερο και ευκολότερο να εντοπιστεί.</a:t>
            </a:r>
          </a:p>
          <a:p>
            <a:endParaRPr lang="el-GR" dirty="0"/>
          </a:p>
        </p:txBody>
      </p:sp>
    </p:spTree>
    <p:extLst>
      <p:ext uri="{BB962C8B-B14F-4D97-AF65-F5344CB8AC3E}">
        <p14:creationId xmlns:p14="http://schemas.microsoft.com/office/powerpoint/2010/main" val="17859437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Heart rate</a:t>
            </a:r>
            <a:r>
              <a:rPr lang="el-GR" dirty="0"/>
              <a:t> </a:t>
            </a:r>
            <a:r>
              <a:rPr lang="en-US" dirty="0"/>
              <a:t>pulse sensor</a:t>
            </a:r>
            <a:endParaRPr lang="el-GR" dirty="0"/>
          </a:p>
        </p:txBody>
      </p:sp>
      <p:pic>
        <p:nvPicPr>
          <p:cNvPr id="3" name="Εικόνα 2"/>
          <p:cNvPicPr>
            <a:picLocks noChangeAspect="1"/>
          </p:cNvPicPr>
          <p:nvPr/>
        </p:nvPicPr>
        <p:blipFill rotWithShape="1">
          <a:blip r:embed="rId2"/>
          <a:srcRect t="8276" b="3917"/>
          <a:stretch/>
        </p:blipFill>
        <p:spPr>
          <a:xfrm>
            <a:off x="1919736" y="1846053"/>
            <a:ext cx="7886700" cy="1647645"/>
          </a:xfrm>
          <a:prstGeom prst="rect">
            <a:avLst/>
          </a:prstGeom>
        </p:spPr>
      </p:pic>
      <p:pic>
        <p:nvPicPr>
          <p:cNvPr id="4" name="Εικόνα 3"/>
          <p:cNvPicPr>
            <a:picLocks noChangeAspect="1"/>
          </p:cNvPicPr>
          <p:nvPr/>
        </p:nvPicPr>
        <p:blipFill rotWithShape="1">
          <a:blip r:embed="rId3"/>
          <a:srcRect t="6256" b="1893"/>
          <a:stretch/>
        </p:blipFill>
        <p:spPr>
          <a:xfrm>
            <a:off x="1919736" y="3602391"/>
            <a:ext cx="7629525" cy="2467155"/>
          </a:xfrm>
          <a:prstGeom prst="rect">
            <a:avLst/>
          </a:prstGeom>
        </p:spPr>
      </p:pic>
    </p:spTree>
    <p:extLst>
      <p:ext uri="{BB962C8B-B14F-4D97-AF65-F5344CB8AC3E}">
        <p14:creationId xmlns:p14="http://schemas.microsoft.com/office/powerpoint/2010/main" val="5097725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Heart rate</a:t>
            </a:r>
            <a:r>
              <a:rPr lang="el-GR" dirty="0"/>
              <a:t> </a:t>
            </a:r>
            <a:r>
              <a:rPr lang="en-US" dirty="0"/>
              <a:t>pulse sensor</a:t>
            </a:r>
            <a:endParaRPr lang="el-GR" dirty="0"/>
          </a:p>
        </p:txBody>
      </p:sp>
      <p:pic>
        <p:nvPicPr>
          <p:cNvPr id="3" name="Εικόνα 2"/>
          <p:cNvPicPr>
            <a:picLocks noChangeAspect="1"/>
          </p:cNvPicPr>
          <p:nvPr/>
        </p:nvPicPr>
        <p:blipFill>
          <a:blip r:embed="rId2"/>
          <a:stretch>
            <a:fillRect/>
          </a:stretch>
        </p:blipFill>
        <p:spPr>
          <a:xfrm>
            <a:off x="4270076" y="1871841"/>
            <a:ext cx="3157268" cy="4331847"/>
          </a:xfrm>
          <a:prstGeom prst="rect">
            <a:avLst/>
          </a:prstGeom>
        </p:spPr>
      </p:pic>
    </p:spTree>
    <p:extLst>
      <p:ext uri="{BB962C8B-B14F-4D97-AF65-F5344CB8AC3E}">
        <p14:creationId xmlns:p14="http://schemas.microsoft.com/office/powerpoint/2010/main" val="2919539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Gas sensor</a:t>
            </a:r>
            <a:endParaRPr lang="el-GR" dirty="0"/>
          </a:p>
        </p:txBody>
      </p:sp>
      <p:pic>
        <p:nvPicPr>
          <p:cNvPr id="6" name="Θέση περιεχομένου 5"/>
          <p:cNvPicPr>
            <a:picLocks noGrp="1" noChangeAspect="1"/>
          </p:cNvPicPr>
          <p:nvPr>
            <p:ph idx="1"/>
          </p:nvPr>
        </p:nvPicPr>
        <p:blipFill>
          <a:blip r:embed="rId2"/>
          <a:stretch>
            <a:fillRect/>
          </a:stretch>
        </p:blipFill>
        <p:spPr>
          <a:xfrm>
            <a:off x="264212" y="1737360"/>
            <a:ext cx="2824044" cy="4288689"/>
          </a:xfrm>
          <a:prstGeom prst="rect">
            <a:avLst/>
          </a:prstGeom>
        </p:spPr>
      </p:pic>
      <p:sp>
        <p:nvSpPr>
          <p:cNvPr id="7" name="TextBox 6"/>
          <p:cNvSpPr txBox="1"/>
          <p:nvPr/>
        </p:nvSpPr>
        <p:spPr>
          <a:xfrm>
            <a:off x="3243533" y="1865768"/>
            <a:ext cx="8669548" cy="4031873"/>
          </a:xfrm>
          <a:prstGeom prst="rect">
            <a:avLst/>
          </a:prstGeom>
          <a:noFill/>
        </p:spPr>
        <p:txBody>
          <a:bodyPr wrap="square" rtlCol="0">
            <a:spAutoFit/>
          </a:bodyPr>
          <a:lstStyle/>
          <a:p>
            <a:r>
              <a:rPr lang="el-GR" sz="3200" dirty="0" smtClean="0"/>
              <a:t>Στην αρχή, θα πρέπει να περιμένουμε τουλάχιστον </a:t>
            </a:r>
            <a:r>
              <a:rPr lang="el-GR" sz="3200" b="1" dirty="0" smtClean="0"/>
              <a:t>2</a:t>
            </a:r>
            <a:r>
              <a:rPr lang="en-US" sz="3200" b="1" dirty="0" smtClean="0"/>
              <a:t>0sec</a:t>
            </a:r>
            <a:r>
              <a:rPr lang="el-GR" sz="3200" dirty="0" smtClean="0"/>
              <a:t> για να ζεσταθεί ο αισθητήρας, πριν ξεκινήσουμε να ανιχνεύουμε καπνό.</a:t>
            </a:r>
            <a:endParaRPr lang="en-US" sz="3200" dirty="0" smtClean="0"/>
          </a:p>
          <a:p>
            <a:r>
              <a:rPr lang="en-US" sz="3200" dirty="0" smtClean="0"/>
              <a:t>O </a:t>
            </a:r>
            <a:r>
              <a:rPr lang="el-GR" sz="3200" dirty="0" smtClean="0"/>
              <a:t>MQ</a:t>
            </a:r>
            <a:r>
              <a:rPr lang="en-US" sz="3200" dirty="0" smtClean="0"/>
              <a:t>2 </a:t>
            </a:r>
            <a:r>
              <a:rPr lang="el-GR" sz="3200" dirty="0" smtClean="0"/>
              <a:t>είναι </a:t>
            </a:r>
            <a:r>
              <a:rPr lang="el-GR" sz="3200" dirty="0"/>
              <a:t>ένας αισθητήρας που λειτουργεί με </a:t>
            </a:r>
            <a:r>
              <a:rPr lang="el-GR" sz="3200" dirty="0" smtClean="0"/>
              <a:t>θέρμανση. </a:t>
            </a:r>
            <a:r>
              <a:rPr lang="el-GR" sz="3200" dirty="0"/>
              <a:t>Για ακριβή μέτρηση, ο αισθητήρας πρέπει να ζεσταθεί πλήρως. </a:t>
            </a:r>
            <a:endParaRPr lang="el-GR" sz="3200" dirty="0" smtClean="0"/>
          </a:p>
          <a:p>
            <a:r>
              <a:rPr lang="el-GR" sz="3200" dirty="0" smtClean="0"/>
              <a:t>Μπορούμε να αυξήσουμε </a:t>
            </a:r>
            <a:r>
              <a:rPr lang="el-GR" sz="3200" dirty="0"/>
              <a:t>το χρόνο προθέρμανσης σε 24-48 ώρες για μέγιστη ακρίβεια.</a:t>
            </a:r>
          </a:p>
        </p:txBody>
      </p:sp>
    </p:spTree>
    <p:extLst>
      <p:ext uri="{BB962C8B-B14F-4D97-AF65-F5344CB8AC3E}">
        <p14:creationId xmlns:p14="http://schemas.microsoft.com/office/powerpoint/2010/main" val="32768049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pic>
        <p:nvPicPr>
          <p:cNvPr id="3" name="Εικόνα 2"/>
          <p:cNvPicPr>
            <a:picLocks noChangeAspect="1"/>
          </p:cNvPicPr>
          <p:nvPr/>
        </p:nvPicPr>
        <p:blipFill>
          <a:blip r:embed="rId2"/>
          <a:stretch>
            <a:fillRect/>
          </a:stretch>
        </p:blipFill>
        <p:spPr>
          <a:xfrm>
            <a:off x="901729" y="1817372"/>
            <a:ext cx="3489115" cy="2677693"/>
          </a:xfrm>
          <a:prstGeom prst="rect">
            <a:avLst/>
          </a:prstGeom>
        </p:spPr>
      </p:pic>
      <p:pic>
        <p:nvPicPr>
          <p:cNvPr id="4" name="Εικόνα 3"/>
          <p:cNvPicPr>
            <a:picLocks noChangeAspect="1"/>
          </p:cNvPicPr>
          <p:nvPr/>
        </p:nvPicPr>
        <p:blipFill rotWithShape="1">
          <a:blip r:embed="rId3"/>
          <a:srcRect b="63779"/>
          <a:stretch/>
        </p:blipFill>
        <p:spPr>
          <a:xfrm>
            <a:off x="2979316" y="3825601"/>
            <a:ext cx="8911584" cy="1816723"/>
          </a:xfrm>
          <a:prstGeom prst="rect">
            <a:avLst/>
          </a:prstGeom>
        </p:spPr>
      </p:pic>
    </p:spTree>
    <p:extLst>
      <p:ext uri="{BB962C8B-B14F-4D97-AF65-F5344CB8AC3E}">
        <p14:creationId xmlns:p14="http://schemas.microsoft.com/office/powerpoint/2010/main" val="37937945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TextBox 2"/>
          <p:cNvSpPr txBox="1"/>
          <p:nvPr/>
        </p:nvSpPr>
        <p:spPr>
          <a:xfrm>
            <a:off x="1095554" y="1854679"/>
            <a:ext cx="10826151" cy="1384995"/>
          </a:xfrm>
          <a:prstGeom prst="rect">
            <a:avLst/>
          </a:prstGeom>
          <a:noFill/>
        </p:spPr>
        <p:txBody>
          <a:bodyPr wrap="square" rtlCol="0">
            <a:spAutoFit/>
          </a:bodyPr>
          <a:lstStyle/>
          <a:p>
            <a:r>
              <a:rPr lang="el-GR" sz="2800" dirty="0"/>
              <a:t>Η βιβλιοθήκη PulseSensor έχει διάφορα παραδείγματα </a:t>
            </a:r>
            <a:r>
              <a:rPr lang="el-GR" sz="2800" dirty="0" smtClean="0"/>
              <a:t>κώδικα. Μπορούμε </a:t>
            </a:r>
            <a:r>
              <a:rPr lang="el-GR" sz="2800" dirty="0"/>
              <a:t>να </a:t>
            </a:r>
            <a:r>
              <a:rPr lang="el-GR" sz="2800" dirty="0" smtClean="0"/>
              <a:t>χρησιμοποιήσουμε </a:t>
            </a:r>
            <a:r>
              <a:rPr lang="el-GR" sz="2800" dirty="0"/>
              <a:t>αυτά τα παραδείγματα </a:t>
            </a:r>
            <a:r>
              <a:rPr lang="el-GR" sz="2800" dirty="0" smtClean="0"/>
              <a:t>ως </a:t>
            </a:r>
            <a:r>
              <a:rPr lang="el-GR" sz="2800" dirty="0"/>
              <a:t>βάση για την ανάπτυξη του δικού </a:t>
            </a:r>
            <a:r>
              <a:rPr lang="el-GR" sz="2800" dirty="0" smtClean="0"/>
              <a:t>μας </a:t>
            </a:r>
            <a:r>
              <a:rPr lang="el-GR" sz="2800" dirty="0"/>
              <a:t>κώδικα.</a:t>
            </a:r>
          </a:p>
        </p:txBody>
      </p:sp>
      <p:pic>
        <p:nvPicPr>
          <p:cNvPr id="4" name="Εικόνα 3"/>
          <p:cNvPicPr>
            <a:picLocks noChangeAspect="1"/>
          </p:cNvPicPr>
          <p:nvPr/>
        </p:nvPicPr>
        <p:blipFill>
          <a:blip r:embed="rId2"/>
          <a:stretch>
            <a:fillRect/>
          </a:stretch>
        </p:blipFill>
        <p:spPr>
          <a:xfrm>
            <a:off x="803119" y="3356993"/>
            <a:ext cx="10646722" cy="2606801"/>
          </a:xfrm>
          <a:prstGeom prst="rect">
            <a:avLst/>
          </a:prstGeom>
        </p:spPr>
      </p:pic>
    </p:spTree>
    <p:extLst>
      <p:ext uri="{BB962C8B-B14F-4D97-AF65-F5344CB8AC3E}">
        <p14:creationId xmlns:p14="http://schemas.microsoft.com/office/powerpoint/2010/main" val="6595692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Testing project</a:t>
            </a:r>
            <a:endParaRPr lang="el-GR" dirty="0"/>
          </a:p>
        </p:txBody>
      </p:sp>
      <p:pic>
        <p:nvPicPr>
          <p:cNvPr id="3" name="Εικόνα 2"/>
          <p:cNvPicPr>
            <a:picLocks noChangeAspect="1"/>
          </p:cNvPicPr>
          <p:nvPr/>
        </p:nvPicPr>
        <p:blipFill>
          <a:blip r:embed="rId2"/>
          <a:stretch>
            <a:fillRect/>
          </a:stretch>
        </p:blipFill>
        <p:spPr>
          <a:xfrm>
            <a:off x="2468880" y="1981109"/>
            <a:ext cx="7315200" cy="4086225"/>
          </a:xfrm>
          <a:prstGeom prst="rect">
            <a:avLst/>
          </a:prstGeom>
        </p:spPr>
      </p:pic>
      <p:pic>
        <p:nvPicPr>
          <p:cNvPr id="4" name="Εικόνα 3"/>
          <p:cNvPicPr>
            <a:picLocks noChangeAspect="1"/>
          </p:cNvPicPr>
          <p:nvPr/>
        </p:nvPicPr>
        <p:blipFill>
          <a:blip r:embed="rId3"/>
          <a:stretch>
            <a:fillRect/>
          </a:stretch>
        </p:blipFill>
        <p:spPr>
          <a:xfrm>
            <a:off x="2623059" y="5787208"/>
            <a:ext cx="2028825" cy="523875"/>
          </a:xfrm>
          <a:prstGeom prst="rect">
            <a:avLst/>
          </a:prstGeom>
        </p:spPr>
      </p:pic>
    </p:spTree>
    <p:extLst>
      <p:ext uri="{BB962C8B-B14F-4D97-AF65-F5344CB8AC3E}">
        <p14:creationId xmlns:p14="http://schemas.microsoft.com/office/powerpoint/2010/main" val="21935760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Testing project</a:t>
            </a:r>
            <a:endParaRPr lang="el-GR" dirty="0"/>
          </a:p>
        </p:txBody>
      </p:sp>
      <p:sp>
        <p:nvSpPr>
          <p:cNvPr id="3" name="Θέση περιεχομένου 2"/>
          <p:cNvSpPr>
            <a:spLocks noGrp="1"/>
          </p:cNvSpPr>
          <p:nvPr>
            <p:ph idx="1"/>
          </p:nvPr>
        </p:nvSpPr>
        <p:spPr>
          <a:xfrm>
            <a:off x="1097279" y="1845733"/>
            <a:ext cx="10695029" cy="4529187"/>
          </a:xfrm>
        </p:spPr>
        <p:txBody>
          <a:bodyPr>
            <a:normAutofit/>
          </a:bodyPr>
          <a:lstStyle/>
          <a:p>
            <a:pPr marL="0" indent="0">
              <a:buNone/>
            </a:pPr>
            <a:r>
              <a:rPr lang="el-GR" sz="2800" dirty="0" smtClean="0"/>
              <a:t>Όταν τοποθετήσουμε το </a:t>
            </a:r>
            <a:r>
              <a:rPr lang="el-GR" sz="2800" dirty="0"/>
              <a:t>Pulse Sensor στο δάχτυλό </a:t>
            </a:r>
            <a:r>
              <a:rPr lang="el-GR" sz="2800" dirty="0" smtClean="0"/>
              <a:t>μας, θα </a:t>
            </a:r>
            <a:r>
              <a:rPr lang="el-GR" sz="2800" dirty="0"/>
              <a:t>πρέπει να </a:t>
            </a:r>
            <a:r>
              <a:rPr lang="el-GR" sz="2800" dirty="0" smtClean="0"/>
              <a:t>δούμε </a:t>
            </a:r>
            <a:r>
              <a:rPr lang="el-GR" sz="2800" dirty="0"/>
              <a:t>το ενσωματωμένο LED του Arduino να αναβοσβήνει με τους χτύπους της καρδιάς </a:t>
            </a:r>
            <a:r>
              <a:rPr lang="el-GR" sz="2800" dirty="0" smtClean="0"/>
              <a:t>μας.</a:t>
            </a:r>
          </a:p>
          <a:p>
            <a:pPr marL="0" indent="0">
              <a:buNone/>
            </a:pPr>
            <a:r>
              <a:rPr lang="el-GR" sz="2800" dirty="0" smtClean="0"/>
              <a:t>Επίσης μπορούμε να δούμε μια γραφική παράσταση με τους καρδιακούς μας παλμούς.</a:t>
            </a:r>
          </a:p>
          <a:p>
            <a:endParaRPr lang="el-GR" sz="2800" dirty="0"/>
          </a:p>
          <a:p>
            <a:r>
              <a:rPr lang="el-GR" sz="2800" dirty="0" smtClean="0"/>
              <a:t>Υλικά:</a:t>
            </a:r>
          </a:p>
          <a:p>
            <a:pPr>
              <a:buFont typeface="Wingdings" panose="05000000000000000000" pitchFamily="2" charset="2"/>
              <a:buChar char="Ø"/>
            </a:pPr>
            <a:r>
              <a:rPr lang="el-GR" sz="2800" dirty="0" err="1"/>
              <a:t>Pulse</a:t>
            </a:r>
            <a:r>
              <a:rPr lang="el-GR" sz="2800" dirty="0"/>
              <a:t> </a:t>
            </a:r>
            <a:r>
              <a:rPr lang="el-GR" sz="2800" dirty="0" err="1" smtClean="0"/>
              <a:t>Sensor</a:t>
            </a:r>
            <a:endParaRPr lang="en-US" sz="2800" dirty="0" smtClean="0"/>
          </a:p>
          <a:p>
            <a:pPr>
              <a:buFont typeface="Wingdings" panose="05000000000000000000" pitchFamily="2" charset="2"/>
              <a:buChar char="Ø"/>
            </a:pPr>
            <a:r>
              <a:rPr lang="en-US" sz="2800" dirty="0" smtClean="0"/>
              <a:t>LED</a:t>
            </a:r>
            <a:endParaRPr lang="el-GR" sz="2800" dirty="0"/>
          </a:p>
        </p:txBody>
      </p:sp>
    </p:spTree>
    <p:extLst>
      <p:ext uri="{BB962C8B-B14F-4D97-AF65-F5344CB8AC3E}">
        <p14:creationId xmlns:p14="http://schemas.microsoft.com/office/powerpoint/2010/main" val="31044386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717321" y="259717"/>
            <a:ext cx="5771072" cy="5675780"/>
          </a:xfrm>
          <a:prstGeom prst="rect">
            <a:avLst/>
          </a:prstGeom>
        </p:spPr>
      </p:pic>
    </p:spTree>
    <p:extLst>
      <p:ext uri="{BB962C8B-B14F-4D97-AF65-F5344CB8AC3E}">
        <p14:creationId xmlns:p14="http://schemas.microsoft.com/office/powerpoint/2010/main" val="14647488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Testing project</a:t>
            </a:r>
            <a:endParaRPr lang="el-GR" dirty="0"/>
          </a:p>
        </p:txBody>
      </p:sp>
      <p:sp>
        <p:nvSpPr>
          <p:cNvPr id="3" name="Θέση περιεχομένου 2"/>
          <p:cNvSpPr>
            <a:spLocks noGrp="1"/>
          </p:cNvSpPr>
          <p:nvPr>
            <p:ph idx="1"/>
          </p:nvPr>
        </p:nvSpPr>
        <p:spPr>
          <a:xfrm>
            <a:off x="1097279" y="1845733"/>
            <a:ext cx="5700335" cy="4494682"/>
          </a:xfrm>
        </p:spPr>
        <p:txBody>
          <a:bodyPr>
            <a:normAutofit/>
          </a:bodyPr>
          <a:lstStyle/>
          <a:p>
            <a:r>
              <a:rPr lang="el-GR" sz="2800" dirty="0" smtClean="0"/>
              <a:t>Αυτό το </a:t>
            </a:r>
            <a:r>
              <a:rPr lang="en-US" sz="2800" dirty="0" smtClean="0"/>
              <a:t>project</a:t>
            </a:r>
            <a:r>
              <a:rPr lang="el-GR" sz="2800" dirty="0" smtClean="0"/>
              <a:t> έχει </a:t>
            </a:r>
            <a:r>
              <a:rPr lang="el-GR" sz="2800" dirty="0"/>
              <a:t>σχεδιαστεί για να λειτουργεί με το Arduino </a:t>
            </a:r>
            <a:r>
              <a:rPr lang="el-GR" sz="2800" b="1" dirty="0"/>
              <a:t>Serial Plotter</a:t>
            </a:r>
            <a:r>
              <a:rPr lang="el-GR" sz="2800" dirty="0"/>
              <a:t>, ένα </a:t>
            </a:r>
            <a:r>
              <a:rPr lang="el-GR" sz="2800" dirty="0" smtClean="0"/>
              <a:t>εργαλείο </a:t>
            </a:r>
            <a:r>
              <a:rPr lang="el-GR" sz="2800" dirty="0"/>
              <a:t>που συνοδεύει το Arduino IDE για την απεικόνιση των αναλογικών σημάτων σε πραγματικό χρόνο. Ενώ εκτελείται </a:t>
            </a:r>
            <a:r>
              <a:rPr lang="el-GR" sz="2800" dirty="0" smtClean="0"/>
              <a:t>ο κώδικας και </a:t>
            </a:r>
            <a:r>
              <a:rPr lang="el-GR" sz="2800" dirty="0"/>
              <a:t>η πλακέτα Arduino είναι συνδεδεμένη στο USB του υπολογιστή </a:t>
            </a:r>
            <a:r>
              <a:rPr lang="el-GR" sz="2800" dirty="0" smtClean="0"/>
              <a:t>μας</a:t>
            </a:r>
            <a:r>
              <a:rPr lang="el-GR" sz="2800" dirty="0"/>
              <a:t>, </a:t>
            </a:r>
            <a:r>
              <a:rPr lang="el-GR" sz="2800" dirty="0" smtClean="0"/>
              <a:t>κάνουμε </a:t>
            </a:r>
            <a:r>
              <a:rPr lang="el-GR" sz="2800" dirty="0"/>
              <a:t>κλικ στο: </a:t>
            </a:r>
            <a:r>
              <a:rPr lang="el-GR" sz="2800" b="1" dirty="0" smtClean="0"/>
              <a:t>Εργαλεία&gt;Σειριακός σχεδιαστής(</a:t>
            </a:r>
            <a:r>
              <a:rPr lang="el-GR" sz="2800" b="1" dirty="0"/>
              <a:t>Serial Plotter</a:t>
            </a:r>
            <a:r>
              <a:rPr lang="el-GR" sz="2800" b="1" dirty="0" smtClean="0"/>
              <a:t>).</a:t>
            </a:r>
            <a:endParaRPr lang="el-GR" sz="2800" b="1" dirty="0"/>
          </a:p>
        </p:txBody>
      </p:sp>
      <p:pic>
        <p:nvPicPr>
          <p:cNvPr id="4" name="Εικόνα 3"/>
          <p:cNvPicPr>
            <a:picLocks noChangeAspect="1"/>
          </p:cNvPicPr>
          <p:nvPr/>
        </p:nvPicPr>
        <p:blipFill>
          <a:blip r:embed="rId2"/>
          <a:stretch>
            <a:fillRect/>
          </a:stretch>
        </p:blipFill>
        <p:spPr>
          <a:xfrm>
            <a:off x="7013365" y="2340474"/>
            <a:ext cx="4600575" cy="3505200"/>
          </a:xfrm>
          <a:prstGeom prst="rect">
            <a:avLst/>
          </a:prstGeom>
        </p:spPr>
      </p:pic>
    </p:spTree>
    <p:extLst>
      <p:ext uri="{BB962C8B-B14F-4D97-AF65-F5344CB8AC3E}">
        <p14:creationId xmlns:p14="http://schemas.microsoft.com/office/powerpoint/2010/main" val="4626617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50166" y="499572"/>
            <a:ext cx="11579524" cy="5564531"/>
          </a:xfrm>
          <a:prstGeom prst="rect">
            <a:avLst/>
          </a:prstGeom>
        </p:spPr>
      </p:pic>
    </p:spTree>
    <p:extLst>
      <p:ext uri="{BB962C8B-B14F-4D97-AF65-F5344CB8AC3E}">
        <p14:creationId xmlns:p14="http://schemas.microsoft.com/office/powerpoint/2010/main" val="22118593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959" y="327804"/>
            <a:ext cx="11800935" cy="6001643"/>
          </a:xfrm>
          <a:prstGeom prst="rect">
            <a:avLst/>
          </a:prstGeom>
          <a:noFill/>
        </p:spPr>
        <p:txBody>
          <a:bodyPr wrap="square" rtlCol="0">
            <a:spAutoFit/>
          </a:bodyPr>
          <a:lstStyle/>
          <a:p>
            <a:r>
              <a:rPr lang="en-US" sz="2400" b="1" dirty="0"/>
              <a:t>T</a:t>
            </a:r>
            <a:r>
              <a:rPr lang="en-US" sz="2400" b="1" dirty="0" smtClean="0"/>
              <a:t>roubleshooting -&gt; </a:t>
            </a:r>
            <a:r>
              <a:rPr lang="el-GR" sz="2400" dirty="0" smtClean="0"/>
              <a:t>Αν δυσκολευόμαστε </a:t>
            </a:r>
            <a:r>
              <a:rPr lang="el-GR" sz="2400" dirty="0"/>
              <a:t>να </a:t>
            </a:r>
            <a:r>
              <a:rPr lang="el-GR" sz="2400" dirty="0" smtClean="0"/>
              <a:t>δούμε </a:t>
            </a:r>
            <a:r>
              <a:rPr lang="el-GR" sz="2400" dirty="0"/>
              <a:t>έναν καρδιακό </a:t>
            </a:r>
            <a:r>
              <a:rPr lang="el-GR" sz="2400" dirty="0" smtClean="0"/>
              <a:t>παλμό:</a:t>
            </a:r>
            <a:endParaRPr lang="el-GR" sz="2400" dirty="0"/>
          </a:p>
          <a:p>
            <a:pPr marL="457200" indent="-457200">
              <a:buFont typeface="+mj-lt"/>
              <a:buAutoNum type="arabicPeriod"/>
            </a:pPr>
            <a:r>
              <a:rPr lang="el-GR" sz="2400" dirty="0"/>
              <a:t>Εάν </a:t>
            </a:r>
            <a:r>
              <a:rPr lang="el-GR" sz="2400" dirty="0" smtClean="0"/>
              <a:t>κρατάμε </a:t>
            </a:r>
            <a:r>
              <a:rPr lang="el-GR" sz="2400" dirty="0"/>
              <a:t>τον αισθητήρα </a:t>
            </a:r>
            <a:r>
              <a:rPr lang="el-GR" sz="2400" dirty="0" smtClean="0"/>
              <a:t>με πολύ δύναμη, </a:t>
            </a:r>
            <a:r>
              <a:rPr lang="el-GR" sz="2400" dirty="0"/>
              <a:t>θα </a:t>
            </a:r>
            <a:r>
              <a:rPr lang="el-GR" sz="2400" dirty="0" smtClean="0"/>
              <a:t>συμπιέσουμε </a:t>
            </a:r>
            <a:r>
              <a:rPr lang="el-GR" sz="2400" dirty="0"/>
              <a:t>όλο το αίμα από τα δάχτυλά </a:t>
            </a:r>
            <a:r>
              <a:rPr lang="el-GR" sz="2400" dirty="0" smtClean="0"/>
              <a:t>μας </a:t>
            </a:r>
            <a:r>
              <a:rPr lang="el-GR" sz="2400" dirty="0"/>
              <a:t>και δεν θα υπάρχει κανένα </a:t>
            </a:r>
            <a:r>
              <a:rPr lang="el-GR" sz="2400" dirty="0" smtClean="0"/>
              <a:t>σήμα. </a:t>
            </a:r>
            <a:r>
              <a:rPr lang="el-GR" sz="2400" dirty="0"/>
              <a:t>Εάν το κρατάτε πολύ </a:t>
            </a:r>
            <a:r>
              <a:rPr lang="el-GR" sz="2400" dirty="0" smtClean="0"/>
              <a:t>χαλαρά, </a:t>
            </a:r>
            <a:r>
              <a:rPr lang="el-GR" sz="2400" dirty="0"/>
              <a:t>θα </a:t>
            </a:r>
            <a:r>
              <a:rPr lang="el-GR" sz="2400" dirty="0" smtClean="0"/>
              <a:t>προκαλέσουμε </a:t>
            </a:r>
            <a:r>
              <a:rPr lang="el-GR" sz="2400" dirty="0"/>
              <a:t>θόρυβο από κίνηση και φως περιβάλλοντος. </a:t>
            </a:r>
            <a:r>
              <a:rPr lang="el-GR" sz="2400" dirty="0" smtClean="0"/>
              <a:t>Δε πρέπει να κρατάμε τον αισθητήρα ούτε πολύ χαλαρά, ούτε πολύ δυνατά για να </a:t>
            </a:r>
            <a:r>
              <a:rPr lang="el-GR" sz="2400" dirty="0"/>
              <a:t>δώσει ένα καλό </a:t>
            </a:r>
            <a:r>
              <a:rPr lang="el-GR" sz="2400" dirty="0" smtClean="0"/>
              <a:t>σήμα. </a:t>
            </a:r>
          </a:p>
          <a:p>
            <a:pPr marL="457200" indent="-457200">
              <a:buFont typeface="+mj-lt"/>
              <a:buAutoNum type="arabicPeriod"/>
            </a:pPr>
            <a:r>
              <a:rPr lang="el-GR" sz="2400" dirty="0" smtClean="0"/>
              <a:t>Μια μεταβαλλόμενη </a:t>
            </a:r>
            <a:r>
              <a:rPr lang="el-GR" sz="2400" dirty="0"/>
              <a:t>πίεση μπορεί να προκαλέσει διαφορετικό ρεύμα αίματος στο δάχτυλό </a:t>
            </a:r>
            <a:r>
              <a:rPr lang="el-GR" sz="2400" dirty="0" smtClean="0"/>
              <a:t>μας</a:t>
            </a:r>
            <a:r>
              <a:rPr lang="el-GR" sz="2400" dirty="0"/>
              <a:t>, προκαλώντας τις ενδείξεις </a:t>
            </a:r>
            <a:r>
              <a:rPr lang="el-GR" sz="2400" dirty="0" smtClean="0"/>
              <a:t>του </a:t>
            </a:r>
            <a:r>
              <a:rPr lang="el-GR" sz="2400" dirty="0"/>
              <a:t>αισθητήρα </a:t>
            </a:r>
            <a:r>
              <a:rPr lang="el-GR" sz="2400" dirty="0" smtClean="0"/>
              <a:t>να </a:t>
            </a:r>
            <a:r>
              <a:rPr lang="el-GR" sz="2400" dirty="0"/>
              <a:t>γίνουν ασταθείς. </a:t>
            </a:r>
            <a:r>
              <a:rPr lang="el-GR" sz="2400" dirty="0" smtClean="0"/>
              <a:t>Πρέπει να ασκούμε </a:t>
            </a:r>
            <a:r>
              <a:rPr lang="el-GR" sz="2400" dirty="0"/>
              <a:t>σταθερή πίεση συνδέοντας τον αισθητήρα στο δάχτυλό </a:t>
            </a:r>
            <a:r>
              <a:rPr lang="el-GR" sz="2400" dirty="0" smtClean="0"/>
              <a:t>μας, </a:t>
            </a:r>
            <a:r>
              <a:rPr lang="el-GR" sz="2400" dirty="0"/>
              <a:t>χρησιμοποιώντας μια λαστιχένια ταινία ή άλλη συσκευή σύσφιξης.</a:t>
            </a:r>
          </a:p>
          <a:p>
            <a:pPr marL="457200" indent="-457200">
              <a:buFont typeface="+mj-lt"/>
              <a:buAutoNum type="arabicPeriod"/>
            </a:pPr>
            <a:r>
              <a:rPr lang="el-GR" sz="2400" dirty="0" smtClean="0"/>
              <a:t>Μπορούμε να δοκιμάσουμε τον </a:t>
            </a:r>
            <a:r>
              <a:rPr lang="el-GR" sz="2400" dirty="0"/>
              <a:t>αισθητήρα σε διάφορα μέρη του σώματός </a:t>
            </a:r>
            <a:r>
              <a:rPr lang="el-GR" sz="2400" dirty="0" smtClean="0"/>
              <a:t>μας </a:t>
            </a:r>
            <a:r>
              <a:rPr lang="el-GR" sz="2400" dirty="0"/>
              <a:t>που έχουν τριχοειδή ιστό (όπως λοβό αυτιού ή κάτω χείλος).</a:t>
            </a:r>
          </a:p>
          <a:p>
            <a:pPr marL="457200" indent="-457200">
              <a:buFont typeface="+mj-lt"/>
              <a:buAutoNum type="arabicPeriod"/>
            </a:pPr>
            <a:r>
              <a:rPr lang="el-GR" sz="2400" dirty="0"/>
              <a:t>Μπορούμε</a:t>
            </a:r>
            <a:r>
              <a:rPr lang="el-GR" sz="2400" dirty="0" smtClean="0"/>
              <a:t> </a:t>
            </a:r>
            <a:r>
              <a:rPr lang="el-GR" sz="2400" dirty="0"/>
              <a:t>να </a:t>
            </a:r>
            <a:r>
              <a:rPr lang="el-GR" sz="2400" dirty="0" smtClean="0"/>
              <a:t>προσαρμόσουμε </a:t>
            </a:r>
            <a:r>
              <a:rPr lang="el-GR" sz="2400" dirty="0"/>
              <a:t>την τιμή </a:t>
            </a:r>
            <a:r>
              <a:rPr lang="el-GR" sz="2400" dirty="0" smtClean="0"/>
              <a:t>κατωφλίου(</a:t>
            </a:r>
            <a:r>
              <a:rPr lang="en-US" sz="2400" dirty="0" smtClean="0"/>
              <a:t>threshold</a:t>
            </a:r>
            <a:r>
              <a:rPr lang="el-GR" sz="2400" dirty="0" smtClean="0"/>
              <a:t>). </a:t>
            </a:r>
            <a:r>
              <a:rPr lang="el-GR" sz="2400" dirty="0"/>
              <a:t>Η τιμή κατωφλίου ενημερώνει τον Arduino πότε να βρει έναν παλμό που είναι έγκυρος. Το όριο μπορεί να είναι οποιοσδήποτε αριθμός μεταξύ 0 και 1023, αλλά </a:t>
            </a:r>
            <a:r>
              <a:rPr lang="el-GR" sz="2400" dirty="0" smtClean="0"/>
              <a:t>θα προσπαθήσουμε </a:t>
            </a:r>
            <a:r>
              <a:rPr lang="el-GR" sz="2400" dirty="0"/>
              <a:t>να το </a:t>
            </a:r>
            <a:r>
              <a:rPr lang="el-GR" sz="2400" dirty="0" smtClean="0"/>
              <a:t>προσαρμόσουμε </a:t>
            </a:r>
            <a:r>
              <a:rPr lang="el-GR" sz="2400" dirty="0"/>
              <a:t>κατά 5 ή 10 βήματα. Η μείωση του κατωφλίου αυξάνει την ευαισθησία και το αντίστροφο. </a:t>
            </a:r>
            <a:endParaRPr lang="el-GR" dirty="0"/>
          </a:p>
        </p:txBody>
      </p:sp>
    </p:spTree>
    <p:extLst>
      <p:ext uri="{BB962C8B-B14F-4D97-AF65-F5344CB8AC3E}">
        <p14:creationId xmlns:p14="http://schemas.microsoft.com/office/powerpoint/2010/main" val="38159687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Testing project</a:t>
            </a:r>
            <a:r>
              <a:rPr lang="el-GR" dirty="0"/>
              <a:t> 2</a:t>
            </a:r>
          </a:p>
        </p:txBody>
      </p:sp>
      <p:sp>
        <p:nvSpPr>
          <p:cNvPr id="3" name="Θέση περιεχομένου 2"/>
          <p:cNvSpPr>
            <a:spLocks noGrp="1"/>
          </p:cNvSpPr>
          <p:nvPr>
            <p:ph idx="1"/>
          </p:nvPr>
        </p:nvSpPr>
        <p:spPr>
          <a:xfrm>
            <a:off x="1097280" y="1845734"/>
            <a:ext cx="10919316" cy="4434296"/>
          </a:xfrm>
        </p:spPr>
        <p:txBody>
          <a:bodyPr/>
          <a:lstStyle/>
          <a:p>
            <a:r>
              <a:rPr lang="el-GR" sz="2800" dirty="0"/>
              <a:t>Όταν τοποθετήσουμε το Pulse Sensor στο δάχτυλό μας, </a:t>
            </a:r>
            <a:r>
              <a:rPr lang="el-GR" sz="2800" dirty="0" smtClean="0"/>
              <a:t>θα υπολογιστεί ο χρόνος </a:t>
            </a:r>
            <a:r>
              <a:rPr lang="el-GR" sz="2800" dirty="0"/>
              <a:t>μεταξύ των </a:t>
            </a:r>
            <a:r>
              <a:rPr lang="el-GR" sz="2800" dirty="0" smtClean="0"/>
              <a:t>παλμών μας </a:t>
            </a:r>
            <a:r>
              <a:rPr lang="el-GR" sz="2800" dirty="0"/>
              <a:t>για να </a:t>
            </a:r>
            <a:r>
              <a:rPr lang="el-GR" sz="2800" dirty="0" smtClean="0"/>
              <a:t>λάβουμε </a:t>
            </a:r>
            <a:r>
              <a:rPr lang="el-GR" sz="2800" dirty="0"/>
              <a:t>τον καρδιακό </a:t>
            </a:r>
            <a:r>
              <a:rPr lang="el-GR" sz="2800" dirty="0" smtClean="0"/>
              <a:t>μας ρυθμό. Ο καρδιακός ρυθμός εμφανίζεται στο </a:t>
            </a:r>
            <a:r>
              <a:rPr lang="el-GR" sz="2800" dirty="0"/>
              <a:t>Serial Monitor.</a:t>
            </a:r>
            <a:endParaRPr lang="el-GR" sz="2800" dirty="0" smtClean="0"/>
          </a:p>
          <a:p>
            <a:endParaRPr lang="el-GR" sz="2800" dirty="0"/>
          </a:p>
          <a:p>
            <a:r>
              <a:rPr lang="el-GR" sz="2800" dirty="0"/>
              <a:t>Υλικά:</a:t>
            </a:r>
          </a:p>
          <a:p>
            <a:pPr>
              <a:buFont typeface="Wingdings" panose="05000000000000000000" pitchFamily="2" charset="2"/>
              <a:buChar char="Ø"/>
            </a:pPr>
            <a:r>
              <a:rPr lang="el-GR" sz="2800" dirty="0" err="1"/>
              <a:t>Pulse</a:t>
            </a:r>
            <a:r>
              <a:rPr lang="el-GR" sz="2800" dirty="0"/>
              <a:t> </a:t>
            </a:r>
            <a:r>
              <a:rPr lang="el-GR" sz="2800" dirty="0" err="1" smtClean="0"/>
              <a:t>Sensor</a:t>
            </a:r>
            <a:endParaRPr lang="en-US" sz="2800" dirty="0" smtClean="0"/>
          </a:p>
          <a:p>
            <a:pPr>
              <a:buFont typeface="Wingdings" panose="05000000000000000000" pitchFamily="2" charset="2"/>
              <a:buChar char="Ø"/>
            </a:pPr>
            <a:r>
              <a:rPr lang="en-US" sz="2800" dirty="0" smtClean="0"/>
              <a:t>LED</a:t>
            </a:r>
            <a:endParaRPr lang="el-GR" sz="2800" dirty="0"/>
          </a:p>
          <a:p>
            <a:endParaRPr lang="el-GR" dirty="0"/>
          </a:p>
        </p:txBody>
      </p:sp>
    </p:spTree>
    <p:extLst>
      <p:ext uri="{BB962C8B-B14F-4D97-AF65-F5344CB8AC3E}">
        <p14:creationId xmlns:p14="http://schemas.microsoft.com/office/powerpoint/2010/main" val="281171768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984740" y="77639"/>
            <a:ext cx="6634139" cy="6141536"/>
          </a:xfrm>
          <a:prstGeom prst="rect">
            <a:avLst/>
          </a:prstGeom>
        </p:spPr>
      </p:pic>
    </p:spTree>
    <p:extLst>
      <p:ext uri="{BB962C8B-B14F-4D97-AF65-F5344CB8AC3E}">
        <p14:creationId xmlns:p14="http://schemas.microsoft.com/office/powerpoint/2010/main" val="468441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sp>
        <p:nvSpPr>
          <p:cNvPr id="3" name="Θέση περιεχομένου 2"/>
          <p:cNvSpPr>
            <a:spLocks noGrp="1"/>
          </p:cNvSpPr>
          <p:nvPr>
            <p:ph idx="1"/>
          </p:nvPr>
        </p:nvSpPr>
        <p:spPr/>
        <p:txBody>
          <a:bodyPr/>
          <a:lstStyle/>
          <a:p>
            <a:r>
              <a:rPr lang="el-GR" sz="2800" dirty="0" smtClean="0"/>
              <a:t>Αν ανιχνεύσει καπνό ο αισθητήρας να τυπώνεται στο </a:t>
            </a:r>
            <a:r>
              <a:rPr lang="en-US" sz="2800" dirty="0" smtClean="0"/>
              <a:t>serial monitor</a:t>
            </a:r>
            <a:r>
              <a:rPr lang="el-GR" sz="2800" dirty="0"/>
              <a:t> </a:t>
            </a:r>
            <a:r>
              <a:rPr lang="el-GR" sz="2800" dirty="0" smtClean="0"/>
              <a:t>«</a:t>
            </a:r>
            <a:r>
              <a:rPr lang="en-US" sz="2800" dirty="0" smtClean="0"/>
              <a:t>Smoke detected!</a:t>
            </a:r>
            <a:r>
              <a:rPr lang="el-GR" sz="2800" dirty="0" smtClean="0"/>
              <a:t>»</a:t>
            </a:r>
            <a:r>
              <a:rPr lang="en-US" sz="2800" dirty="0" smtClean="0"/>
              <a:t>.</a:t>
            </a:r>
            <a:r>
              <a:rPr lang="el-GR" sz="2800" dirty="0" smtClean="0"/>
              <a:t> Επίσης, να τυπώνεται </a:t>
            </a:r>
            <a:r>
              <a:rPr lang="el-GR" sz="2800" dirty="0"/>
              <a:t>η τιμή που διαβάζει ο </a:t>
            </a:r>
            <a:r>
              <a:rPr lang="el-GR" sz="2800" dirty="0" smtClean="0"/>
              <a:t>αισθητήρας.</a:t>
            </a:r>
            <a:endParaRPr lang="en-US" sz="2800" dirty="0" smtClean="0"/>
          </a:p>
          <a:p>
            <a:endParaRPr lang="el-GR" sz="2800" dirty="0" smtClean="0"/>
          </a:p>
          <a:p>
            <a:r>
              <a:rPr lang="el-GR" sz="2800" dirty="0" smtClean="0"/>
              <a:t>Υλικά:</a:t>
            </a:r>
          </a:p>
          <a:p>
            <a:pPr>
              <a:buFont typeface="Wingdings" panose="05000000000000000000" pitchFamily="2" charset="2"/>
              <a:buChar char="Ø"/>
            </a:pPr>
            <a:r>
              <a:rPr lang="en-US" sz="2800" dirty="0" smtClean="0"/>
              <a:t>Gas sensor module MQ2</a:t>
            </a:r>
          </a:p>
          <a:p>
            <a:endParaRPr lang="el-GR" dirty="0"/>
          </a:p>
        </p:txBody>
      </p:sp>
    </p:spTree>
    <p:extLst>
      <p:ext uri="{BB962C8B-B14F-4D97-AF65-F5344CB8AC3E}">
        <p14:creationId xmlns:p14="http://schemas.microsoft.com/office/powerpoint/2010/main" val="22588654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578635" y="127046"/>
            <a:ext cx="9212202" cy="6187940"/>
          </a:xfrm>
          <a:prstGeom prst="rect">
            <a:avLst/>
          </a:prstGeom>
        </p:spPr>
      </p:pic>
    </p:spTree>
    <p:extLst>
      <p:ext uri="{BB962C8B-B14F-4D97-AF65-F5344CB8AC3E}">
        <p14:creationId xmlns:p14="http://schemas.microsoft.com/office/powerpoint/2010/main" val="3197163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Testing project</a:t>
            </a:r>
            <a:r>
              <a:rPr lang="el-GR" dirty="0"/>
              <a:t> </a:t>
            </a:r>
            <a:r>
              <a:rPr lang="en-US" dirty="0" smtClean="0"/>
              <a:t>3</a:t>
            </a:r>
            <a:endParaRPr lang="el-GR" dirty="0"/>
          </a:p>
        </p:txBody>
      </p:sp>
      <p:sp>
        <p:nvSpPr>
          <p:cNvPr id="3" name="Θέση περιεχομένου 2"/>
          <p:cNvSpPr>
            <a:spLocks noGrp="1"/>
          </p:cNvSpPr>
          <p:nvPr>
            <p:ph idx="1"/>
          </p:nvPr>
        </p:nvSpPr>
        <p:spPr>
          <a:xfrm>
            <a:off x="1097280" y="1845734"/>
            <a:ext cx="4276977" cy="4184130"/>
          </a:xfrm>
        </p:spPr>
        <p:txBody>
          <a:bodyPr>
            <a:normAutofit/>
          </a:bodyPr>
          <a:lstStyle/>
          <a:p>
            <a:pPr marL="0" indent="0">
              <a:buNone/>
            </a:pPr>
            <a:r>
              <a:rPr lang="el-GR" sz="2800" dirty="0"/>
              <a:t>Όταν τοποθετήσουμε το </a:t>
            </a:r>
            <a:r>
              <a:rPr lang="el-GR" sz="2800" dirty="0" err="1"/>
              <a:t>Pulse</a:t>
            </a:r>
            <a:r>
              <a:rPr lang="el-GR" sz="2800" dirty="0"/>
              <a:t> </a:t>
            </a:r>
            <a:r>
              <a:rPr lang="el-GR" sz="2800" dirty="0" err="1"/>
              <a:t>Sensor</a:t>
            </a:r>
            <a:r>
              <a:rPr lang="el-GR" sz="2800" dirty="0"/>
              <a:t> στο δάχτυλό μας, θα πρέπει να </a:t>
            </a:r>
            <a:r>
              <a:rPr lang="el-GR" sz="2800" dirty="0" smtClean="0"/>
              <a:t>δούμε ένα παράθυρο σαν αυτό δίπλα.</a:t>
            </a:r>
            <a:endParaRPr lang="el-GR" sz="2800" dirty="0"/>
          </a:p>
          <a:p>
            <a:endParaRPr lang="el-GR" sz="2800" dirty="0"/>
          </a:p>
          <a:p>
            <a:r>
              <a:rPr lang="el-GR" sz="2800" dirty="0"/>
              <a:t>Υλικά:</a:t>
            </a:r>
          </a:p>
          <a:p>
            <a:pPr>
              <a:buFont typeface="Wingdings" panose="05000000000000000000" pitchFamily="2" charset="2"/>
              <a:buChar char="Ø"/>
            </a:pPr>
            <a:r>
              <a:rPr lang="el-GR" sz="2800" dirty="0" err="1"/>
              <a:t>Pulse</a:t>
            </a:r>
            <a:r>
              <a:rPr lang="el-GR" sz="2800" dirty="0"/>
              <a:t> </a:t>
            </a:r>
            <a:r>
              <a:rPr lang="el-GR" sz="2800" dirty="0" err="1"/>
              <a:t>Sensor</a:t>
            </a:r>
            <a:endParaRPr lang="en-US" sz="2800" dirty="0"/>
          </a:p>
          <a:p>
            <a:pPr>
              <a:buFont typeface="Wingdings" panose="05000000000000000000" pitchFamily="2" charset="2"/>
              <a:buChar char="Ø"/>
            </a:pPr>
            <a:r>
              <a:rPr lang="en-US" sz="2800" dirty="0"/>
              <a:t>LED</a:t>
            </a:r>
            <a:endParaRPr lang="el-GR" sz="2800" dirty="0"/>
          </a:p>
          <a:p>
            <a:endParaRPr lang="el-GR" sz="2800" dirty="0"/>
          </a:p>
        </p:txBody>
      </p:sp>
      <p:pic>
        <p:nvPicPr>
          <p:cNvPr id="4" name="Εικόνα 3"/>
          <p:cNvPicPr>
            <a:picLocks noChangeAspect="1"/>
          </p:cNvPicPr>
          <p:nvPr/>
        </p:nvPicPr>
        <p:blipFill>
          <a:blip r:embed="rId2"/>
          <a:stretch>
            <a:fillRect/>
          </a:stretch>
        </p:blipFill>
        <p:spPr>
          <a:xfrm>
            <a:off x="6126480" y="1789997"/>
            <a:ext cx="4885051" cy="4295603"/>
          </a:xfrm>
          <a:prstGeom prst="rect">
            <a:avLst/>
          </a:prstGeom>
        </p:spPr>
      </p:pic>
    </p:spTree>
    <p:extLst>
      <p:ext uri="{BB962C8B-B14F-4D97-AF65-F5344CB8AC3E}">
        <p14:creationId xmlns:p14="http://schemas.microsoft.com/office/powerpoint/2010/main" val="31506616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Testing project</a:t>
            </a:r>
            <a:r>
              <a:rPr lang="el-GR" dirty="0"/>
              <a:t> </a:t>
            </a:r>
            <a:r>
              <a:rPr lang="en-US" dirty="0"/>
              <a:t>3</a:t>
            </a:r>
            <a:endParaRPr lang="el-GR" dirty="0"/>
          </a:p>
        </p:txBody>
      </p:sp>
      <p:sp>
        <p:nvSpPr>
          <p:cNvPr id="3" name="Θέση περιεχομένου 2"/>
          <p:cNvSpPr>
            <a:spLocks noGrp="1"/>
          </p:cNvSpPr>
          <p:nvPr>
            <p:ph idx="1"/>
          </p:nvPr>
        </p:nvSpPr>
        <p:spPr>
          <a:xfrm>
            <a:off x="1097279" y="1845734"/>
            <a:ext cx="10936569" cy="4555066"/>
          </a:xfrm>
        </p:spPr>
        <p:txBody>
          <a:bodyPr>
            <a:normAutofit/>
          </a:bodyPr>
          <a:lstStyle/>
          <a:p>
            <a:r>
              <a:rPr lang="el-GR" sz="2800" b="1" dirty="0"/>
              <a:t>Επεξεργασία </a:t>
            </a:r>
            <a:r>
              <a:rPr lang="el-GR" sz="2800" b="1" dirty="0" err="1"/>
              <a:t>Visualizer</a:t>
            </a:r>
            <a:endParaRPr lang="el-GR" sz="2800" b="1" dirty="0"/>
          </a:p>
          <a:p>
            <a:r>
              <a:rPr lang="el-GR" sz="2800" dirty="0"/>
              <a:t>Οι κατασκευαστές του </a:t>
            </a:r>
            <a:r>
              <a:rPr lang="el-GR" sz="2800" dirty="0" err="1"/>
              <a:t>Pulse</a:t>
            </a:r>
            <a:r>
              <a:rPr lang="el-GR" sz="2800" dirty="0"/>
              <a:t> </a:t>
            </a:r>
            <a:r>
              <a:rPr lang="el-GR" sz="2800" dirty="0" err="1"/>
              <a:t>Sensor</a:t>
            </a:r>
            <a:r>
              <a:rPr lang="el-GR" sz="2800" dirty="0"/>
              <a:t> δημιούργησαν ένα κομμάτι λογισμικού για να απεικονίσουν τα δεδομένα του </a:t>
            </a:r>
            <a:r>
              <a:rPr lang="el-GR" sz="2800" dirty="0" err="1"/>
              <a:t>Pulse</a:t>
            </a:r>
            <a:r>
              <a:rPr lang="el-GR" sz="2800" dirty="0"/>
              <a:t> </a:t>
            </a:r>
            <a:r>
              <a:rPr lang="el-GR" sz="2800" dirty="0" err="1"/>
              <a:t>Sensor</a:t>
            </a:r>
            <a:r>
              <a:rPr lang="el-GR" sz="2800" dirty="0"/>
              <a:t> στον υπολογιστή μας. Είναι γραμμένο σε </a:t>
            </a:r>
            <a:r>
              <a:rPr lang="en-US" sz="2800" b="1" u="sng" dirty="0"/>
              <a:t>Processing</a:t>
            </a:r>
            <a:r>
              <a:rPr lang="el-GR" sz="2800" dirty="0"/>
              <a:t>. Αυτό το λογισμικό εμφανίζει όλα τα δεδομένα που λαμβάνει το </a:t>
            </a:r>
            <a:r>
              <a:rPr lang="el-GR" sz="2800" dirty="0" err="1"/>
              <a:t>Arduino</a:t>
            </a:r>
            <a:r>
              <a:rPr lang="el-GR" sz="2800" dirty="0"/>
              <a:t> από τον αισθητήρα παλμών. Γράφει τον παλμό του χρήστη σε πραγματικό χρόνο. Επίσης, γράφει το BPM(</a:t>
            </a:r>
            <a:r>
              <a:rPr lang="el-GR" sz="2800" dirty="0" err="1"/>
              <a:t>Beats</a:t>
            </a:r>
            <a:r>
              <a:rPr lang="el-GR" sz="2800" dirty="0"/>
              <a:t> Per </a:t>
            </a:r>
            <a:r>
              <a:rPr lang="el-GR" sz="2800" dirty="0" err="1"/>
              <a:t>Minute</a:t>
            </a:r>
            <a:r>
              <a:rPr lang="el-GR" sz="2800" dirty="0"/>
              <a:t>) και το IBI(</a:t>
            </a:r>
            <a:r>
              <a:rPr lang="el-GR" sz="2800" dirty="0" err="1"/>
              <a:t>Interbeat</a:t>
            </a:r>
            <a:r>
              <a:rPr lang="el-GR" sz="2800" dirty="0"/>
              <a:t> </a:t>
            </a:r>
            <a:r>
              <a:rPr lang="el-GR" sz="2800" dirty="0" err="1"/>
              <a:t>Interval</a:t>
            </a:r>
            <a:r>
              <a:rPr lang="el-GR" sz="2800" dirty="0"/>
              <a:t>) με την πάροδο του χρόνου.</a:t>
            </a:r>
          </a:p>
          <a:p>
            <a:r>
              <a:rPr lang="el-GR" sz="2800" dirty="0"/>
              <a:t>Αυτό το λογισμικό απλώς διαβάζει τη σειριακή θύρα και απεικονίζει τα δεδομένα που λαμβάνει.</a:t>
            </a:r>
          </a:p>
          <a:p>
            <a:endParaRPr lang="el-GR" dirty="0"/>
          </a:p>
        </p:txBody>
      </p:sp>
    </p:spTree>
    <p:extLst>
      <p:ext uri="{BB962C8B-B14F-4D97-AF65-F5344CB8AC3E}">
        <p14:creationId xmlns:p14="http://schemas.microsoft.com/office/powerpoint/2010/main" val="7075167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829464" y="161807"/>
            <a:ext cx="6660204" cy="6066464"/>
          </a:xfrm>
          <a:prstGeom prst="rect">
            <a:avLst/>
          </a:prstGeom>
        </p:spPr>
      </p:pic>
    </p:spTree>
    <p:extLst>
      <p:ext uri="{BB962C8B-B14F-4D97-AF65-F5344CB8AC3E}">
        <p14:creationId xmlns:p14="http://schemas.microsoft.com/office/powerpoint/2010/main" val="6249198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525428" y="77638"/>
            <a:ext cx="6482456" cy="5900468"/>
          </a:xfrm>
          <a:prstGeom prst="rect">
            <a:avLst/>
          </a:prstGeom>
        </p:spPr>
      </p:pic>
      <p:sp>
        <p:nvSpPr>
          <p:cNvPr id="3" name="TextBox 2"/>
          <p:cNvSpPr txBox="1"/>
          <p:nvPr/>
        </p:nvSpPr>
        <p:spPr>
          <a:xfrm>
            <a:off x="7108166" y="2550818"/>
            <a:ext cx="4710023" cy="954107"/>
          </a:xfrm>
          <a:prstGeom prst="rect">
            <a:avLst/>
          </a:prstGeom>
          <a:noFill/>
        </p:spPr>
        <p:txBody>
          <a:bodyPr wrap="square" rtlCol="0">
            <a:spAutoFit/>
          </a:bodyPr>
          <a:lstStyle/>
          <a:p>
            <a:r>
              <a:rPr lang="el-GR" sz="2800" dirty="0" smtClean="0"/>
              <a:t>Αλλάζουμε το </a:t>
            </a:r>
            <a:r>
              <a:rPr lang="en-US" sz="2800" dirty="0" smtClean="0"/>
              <a:t>SERIAL_PLOTTER</a:t>
            </a:r>
            <a:r>
              <a:rPr lang="el-GR" sz="2800" dirty="0" smtClean="0"/>
              <a:t> σε </a:t>
            </a:r>
            <a:r>
              <a:rPr lang="en-US" sz="2800" dirty="0" smtClean="0"/>
              <a:t>PROCESSING_VISUALIZER</a:t>
            </a:r>
            <a:r>
              <a:rPr lang="el-GR" sz="2800" dirty="0" smtClean="0"/>
              <a:t>.</a:t>
            </a:r>
            <a:endParaRPr lang="el-GR" sz="2800" dirty="0"/>
          </a:p>
        </p:txBody>
      </p:sp>
    </p:spTree>
    <p:extLst>
      <p:ext uri="{BB962C8B-B14F-4D97-AF65-F5344CB8AC3E}">
        <p14:creationId xmlns:p14="http://schemas.microsoft.com/office/powerpoint/2010/main" val="33968681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612475" y="219298"/>
            <a:ext cx="5348207" cy="5804965"/>
          </a:xfrm>
          <a:prstGeom prst="rect">
            <a:avLst/>
          </a:prstGeom>
        </p:spPr>
      </p:pic>
      <p:sp>
        <p:nvSpPr>
          <p:cNvPr id="3" name="TextBox 2"/>
          <p:cNvSpPr txBox="1"/>
          <p:nvPr/>
        </p:nvSpPr>
        <p:spPr>
          <a:xfrm>
            <a:off x="6280030" y="388189"/>
            <a:ext cx="5253487" cy="1661993"/>
          </a:xfrm>
          <a:prstGeom prst="rect">
            <a:avLst/>
          </a:prstGeom>
          <a:noFill/>
        </p:spPr>
        <p:txBody>
          <a:bodyPr wrap="square" rtlCol="0">
            <a:spAutoFit/>
          </a:bodyPr>
          <a:lstStyle/>
          <a:p>
            <a:r>
              <a:rPr lang="el-GR" sz="2800" dirty="0"/>
              <a:t>Αφού φορτώσουμε τον κώδικα </a:t>
            </a:r>
            <a:r>
              <a:rPr lang="en-US" sz="2800" dirty="0"/>
              <a:t>Arduino</a:t>
            </a:r>
            <a:r>
              <a:rPr lang="el-GR" sz="2800" dirty="0"/>
              <a:t> και </a:t>
            </a:r>
            <a:r>
              <a:rPr lang="el-GR" sz="2800" dirty="0" smtClean="0"/>
              <a:t>ανοίγουμε </a:t>
            </a:r>
            <a:r>
              <a:rPr lang="el-GR" sz="2800" dirty="0"/>
              <a:t>το αρχείο </a:t>
            </a:r>
            <a:r>
              <a:rPr lang="en-US" sz="2800" dirty="0" smtClean="0"/>
              <a:t>processing</a:t>
            </a:r>
            <a:r>
              <a:rPr lang="el-GR" sz="2800" dirty="0" smtClean="0"/>
              <a:t> και το τρέχουμε.</a:t>
            </a:r>
            <a:endParaRPr lang="el-GR" sz="2800" dirty="0"/>
          </a:p>
          <a:p>
            <a:endParaRPr lang="el-GR" dirty="0"/>
          </a:p>
        </p:txBody>
      </p:sp>
      <p:pic>
        <p:nvPicPr>
          <p:cNvPr id="4" name="Εικόνα 3"/>
          <p:cNvPicPr>
            <a:picLocks noChangeAspect="1"/>
          </p:cNvPicPr>
          <p:nvPr/>
        </p:nvPicPr>
        <p:blipFill rotWithShape="1">
          <a:blip r:embed="rId3"/>
          <a:srcRect l="2051"/>
          <a:stretch/>
        </p:blipFill>
        <p:spPr>
          <a:xfrm>
            <a:off x="6349042" y="2050182"/>
            <a:ext cx="3295110" cy="1605020"/>
          </a:xfrm>
          <a:prstGeom prst="rect">
            <a:avLst/>
          </a:prstGeom>
        </p:spPr>
      </p:pic>
      <p:sp>
        <p:nvSpPr>
          <p:cNvPr id="5" name="Ορθογώνιο 4"/>
          <p:cNvSpPr/>
          <p:nvPr/>
        </p:nvSpPr>
        <p:spPr>
          <a:xfrm>
            <a:off x="6952891" y="2924354"/>
            <a:ext cx="612475" cy="6469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7383936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Testing project</a:t>
            </a:r>
            <a:r>
              <a:rPr lang="el-GR" dirty="0"/>
              <a:t> </a:t>
            </a:r>
            <a:r>
              <a:rPr lang="en-US" dirty="0"/>
              <a:t>3</a:t>
            </a:r>
            <a:endParaRPr lang="el-GR" dirty="0"/>
          </a:p>
        </p:txBody>
      </p:sp>
      <p:pic>
        <p:nvPicPr>
          <p:cNvPr id="4" name="Θέση περιεχομένου 3"/>
          <p:cNvPicPr>
            <a:picLocks noGrp="1" noChangeAspect="1"/>
          </p:cNvPicPr>
          <p:nvPr>
            <p:ph idx="1"/>
          </p:nvPr>
        </p:nvPicPr>
        <p:blipFill rotWithShape="1">
          <a:blip r:embed="rId2"/>
          <a:srcRect r="40254"/>
          <a:stretch/>
        </p:blipFill>
        <p:spPr>
          <a:xfrm>
            <a:off x="1097280" y="1899742"/>
            <a:ext cx="4218317" cy="2066889"/>
          </a:xfrm>
          <a:prstGeom prst="rect">
            <a:avLst/>
          </a:prstGeom>
        </p:spPr>
      </p:pic>
      <p:pic>
        <p:nvPicPr>
          <p:cNvPr id="5" name="Εικόνα 4"/>
          <p:cNvPicPr>
            <a:picLocks noChangeAspect="1"/>
          </p:cNvPicPr>
          <p:nvPr/>
        </p:nvPicPr>
        <p:blipFill>
          <a:blip r:embed="rId3"/>
          <a:stretch>
            <a:fillRect/>
          </a:stretch>
        </p:blipFill>
        <p:spPr>
          <a:xfrm>
            <a:off x="7142670" y="1899742"/>
            <a:ext cx="4822319" cy="4335216"/>
          </a:xfrm>
          <a:prstGeom prst="rect">
            <a:avLst/>
          </a:prstGeom>
        </p:spPr>
      </p:pic>
      <p:sp>
        <p:nvSpPr>
          <p:cNvPr id="6" name="TextBox 5"/>
          <p:cNvSpPr txBox="1"/>
          <p:nvPr/>
        </p:nvSpPr>
        <p:spPr>
          <a:xfrm>
            <a:off x="1097280" y="3923079"/>
            <a:ext cx="5717588" cy="2311879"/>
          </a:xfrm>
          <a:prstGeom prst="rect">
            <a:avLst/>
          </a:prstGeom>
          <a:noFill/>
        </p:spPr>
        <p:txBody>
          <a:bodyPr wrap="square" rtlCol="0">
            <a:spAutoFit/>
          </a:bodyPr>
          <a:lstStyle/>
          <a:p>
            <a:r>
              <a:rPr lang="el-GR" sz="2800" dirty="0" smtClean="0"/>
              <a:t>Επιλέγουμε τη θύρα που έχουμε συνδεδεμένο το</a:t>
            </a:r>
            <a:r>
              <a:rPr lang="en-US" sz="2800" dirty="0" smtClean="0"/>
              <a:t> Arduino.</a:t>
            </a:r>
          </a:p>
          <a:p>
            <a:r>
              <a:rPr lang="el-GR" sz="2800" dirty="0" smtClean="0"/>
              <a:t>Εδώ θα επιλέξουμε την </a:t>
            </a:r>
            <a:r>
              <a:rPr lang="en-US" sz="2800" dirty="0" smtClean="0"/>
              <a:t>COM3.</a:t>
            </a:r>
          </a:p>
          <a:p>
            <a:r>
              <a:rPr lang="el-GR" sz="2800" dirty="0" smtClean="0"/>
              <a:t>Αν η θύρα δεν εμφανίζεται επιλέγουμε </a:t>
            </a:r>
            <a:r>
              <a:rPr lang="en-US" sz="2800" dirty="0" smtClean="0"/>
              <a:t>refresh serial ports list.</a:t>
            </a:r>
            <a:endParaRPr lang="el-GR" sz="2800" dirty="0"/>
          </a:p>
        </p:txBody>
      </p:sp>
      <p:sp>
        <p:nvSpPr>
          <p:cNvPr id="7" name="Ορθογώνιο 6"/>
          <p:cNvSpPr/>
          <p:nvPr/>
        </p:nvSpPr>
        <p:spPr>
          <a:xfrm>
            <a:off x="7323826" y="2613804"/>
            <a:ext cx="552091" cy="2070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9113389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Testing project</a:t>
            </a:r>
            <a:r>
              <a:rPr lang="el-GR" dirty="0"/>
              <a:t> </a:t>
            </a:r>
            <a:r>
              <a:rPr lang="en-US" dirty="0"/>
              <a:t>3</a:t>
            </a:r>
            <a:endParaRPr lang="el-GR" dirty="0"/>
          </a:p>
        </p:txBody>
      </p:sp>
      <p:pic>
        <p:nvPicPr>
          <p:cNvPr id="4" name="Θέση περιεχομένου 3"/>
          <p:cNvPicPr>
            <a:picLocks noGrp="1" noChangeAspect="1"/>
          </p:cNvPicPr>
          <p:nvPr>
            <p:ph idx="1"/>
          </p:nvPr>
        </p:nvPicPr>
        <p:blipFill rotWithShape="1">
          <a:blip r:embed="rId2"/>
          <a:srcRect t="3301"/>
          <a:stretch/>
        </p:blipFill>
        <p:spPr>
          <a:xfrm>
            <a:off x="2348908" y="1820174"/>
            <a:ext cx="7555143" cy="4461732"/>
          </a:xfrm>
          <a:prstGeom prst="rect">
            <a:avLst/>
          </a:prstGeom>
        </p:spPr>
      </p:pic>
    </p:spTree>
    <p:extLst>
      <p:ext uri="{BB962C8B-B14F-4D97-AF65-F5344CB8AC3E}">
        <p14:creationId xmlns:p14="http://schemas.microsoft.com/office/powerpoint/2010/main" val="15916478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2286000" y="268052"/>
            <a:ext cx="6924925" cy="5989125"/>
          </a:xfrm>
          <a:prstGeom prst="rect">
            <a:avLst/>
          </a:prstGeom>
        </p:spPr>
      </p:pic>
    </p:spTree>
    <p:extLst>
      <p:ext uri="{BB962C8B-B14F-4D97-AF65-F5344CB8AC3E}">
        <p14:creationId xmlns:p14="http://schemas.microsoft.com/office/powerpoint/2010/main" val="34493930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Testing project</a:t>
            </a:r>
            <a:r>
              <a:rPr lang="el-GR" dirty="0"/>
              <a:t> </a:t>
            </a:r>
            <a:r>
              <a:rPr lang="en-US" dirty="0"/>
              <a:t>3</a:t>
            </a:r>
            <a:endParaRPr lang="el-GR" dirty="0"/>
          </a:p>
        </p:txBody>
      </p:sp>
      <p:sp>
        <p:nvSpPr>
          <p:cNvPr id="3" name="Θέση περιεχομένου 2"/>
          <p:cNvSpPr>
            <a:spLocks noGrp="1"/>
          </p:cNvSpPr>
          <p:nvPr>
            <p:ph idx="1"/>
          </p:nvPr>
        </p:nvSpPr>
        <p:spPr/>
        <p:txBody>
          <a:bodyPr/>
          <a:lstStyle/>
          <a:p>
            <a:r>
              <a:rPr lang="el-GR" sz="2800" dirty="0"/>
              <a:t>Υπάρχουν μερικά υπέροχα πράγματα που </a:t>
            </a:r>
            <a:r>
              <a:rPr lang="el-GR" sz="2800" dirty="0" smtClean="0"/>
              <a:t>μπορούμε </a:t>
            </a:r>
            <a:r>
              <a:rPr lang="el-GR" sz="2800" dirty="0"/>
              <a:t>να </a:t>
            </a:r>
            <a:r>
              <a:rPr lang="el-GR" sz="2800" dirty="0" smtClean="0"/>
              <a:t>κάνουμε </a:t>
            </a:r>
            <a:r>
              <a:rPr lang="el-GR" sz="2800" dirty="0"/>
              <a:t>ενώ </a:t>
            </a:r>
            <a:r>
              <a:rPr lang="el-GR" sz="2800" dirty="0" smtClean="0"/>
              <a:t>εκτελούμε τον κώδικα:</a:t>
            </a:r>
            <a:endParaRPr lang="el-GR" sz="2800" dirty="0"/>
          </a:p>
          <a:p>
            <a:r>
              <a:rPr lang="el-GR" sz="2800" dirty="0" smtClean="0"/>
              <a:t>Αν πατήσουμε </a:t>
            </a:r>
            <a:r>
              <a:rPr lang="el-GR" sz="2800" dirty="0"/>
              <a:t>‘s’ </a:t>
            </a:r>
            <a:r>
              <a:rPr lang="el-GR" sz="2800" dirty="0" smtClean="0"/>
              <a:t>θα τραβήξουμε </a:t>
            </a:r>
            <a:r>
              <a:rPr lang="el-GR" sz="2800" dirty="0"/>
              <a:t>ένα στιγμιότυπο οθόνης του παραθύρου του προγράμματος. Η εικόνα θα αποθηκευτεί στο φάκελο </a:t>
            </a:r>
            <a:r>
              <a:rPr lang="el-GR" sz="2800" dirty="0" smtClean="0"/>
              <a:t>του προγράμματος </a:t>
            </a:r>
            <a:r>
              <a:rPr lang="el-GR" sz="2800" dirty="0"/>
              <a:t>ως .</a:t>
            </a:r>
            <a:r>
              <a:rPr lang="el-GR" sz="2800" dirty="0" err="1" smtClean="0"/>
              <a:t>jpg</a:t>
            </a:r>
            <a:r>
              <a:rPr lang="el-GR" sz="2800" dirty="0" smtClean="0"/>
              <a:t>.</a:t>
            </a:r>
            <a:endParaRPr lang="el-GR" sz="2800" dirty="0"/>
          </a:p>
          <a:p>
            <a:r>
              <a:rPr lang="el-GR" sz="2800" dirty="0" smtClean="0"/>
              <a:t>Αν πατήσουμε </a:t>
            </a:r>
            <a:r>
              <a:rPr lang="el-GR" sz="2800" dirty="0"/>
              <a:t>‘r’ </a:t>
            </a:r>
            <a:r>
              <a:rPr lang="el-GR" sz="2800" dirty="0" smtClean="0"/>
              <a:t>θα μηδενίσουμε τα </a:t>
            </a:r>
            <a:r>
              <a:rPr lang="el-GR" sz="2800" dirty="0"/>
              <a:t>παράθυρα δεδομένων.</a:t>
            </a:r>
          </a:p>
          <a:p>
            <a:endParaRPr lang="el-GR" dirty="0"/>
          </a:p>
        </p:txBody>
      </p:sp>
    </p:spTree>
    <p:extLst>
      <p:ext uri="{BB962C8B-B14F-4D97-AF65-F5344CB8AC3E}">
        <p14:creationId xmlns:p14="http://schemas.microsoft.com/office/powerpoint/2010/main" val="3719704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pic>
        <p:nvPicPr>
          <p:cNvPr id="5" name="Θέση περιεχομένου 4"/>
          <p:cNvPicPr>
            <a:picLocks noGrp="1" noChangeAspect="1"/>
          </p:cNvPicPr>
          <p:nvPr>
            <p:ph idx="1"/>
          </p:nvPr>
        </p:nvPicPr>
        <p:blipFill>
          <a:blip r:embed="rId2"/>
          <a:stretch>
            <a:fillRect/>
          </a:stretch>
        </p:blipFill>
        <p:spPr>
          <a:xfrm>
            <a:off x="2906675" y="1906648"/>
            <a:ext cx="6439610" cy="4304371"/>
          </a:xfrm>
          <a:prstGeom prst="rect">
            <a:avLst/>
          </a:prstGeom>
        </p:spPr>
      </p:pic>
    </p:spTree>
    <p:extLst>
      <p:ext uri="{BB962C8B-B14F-4D97-AF65-F5344CB8AC3E}">
        <p14:creationId xmlns:p14="http://schemas.microsoft.com/office/powerpoint/2010/main" val="17170285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Force sensor</a:t>
            </a:r>
            <a:r>
              <a:rPr lang="el-GR" dirty="0" smtClean="0"/>
              <a:t>(Αισθητήρας δύναμης)</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053251" y="2009955"/>
            <a:ext cx="5718487" cy="4022725"/>
          </a:xfrm>
          <a:prstGeom prst="rect">
            <a:avLst/>
          </a:prstGeom>
        </p:spPr>
      </p:pic>
      <p:sp>
        <p:nvSpPr>
          <p:cNvPr id="5" name="TextBox 4"/>
          <p:cNvSpPr txBox="1"/>
          <p:nvPr/>
        </p:nvSpPr>
        <p:spPr>
          <a:xfrm>
            <a:off x="1097280" y="2009955"/>
            <a:ext cx="4792069" cy="3970318"/>
          </a:xfrm>
          <a:prstGeom prst="rect">
            <a:avLst/>
          </a:prstGeom>
          <a:noFill/>
        </p:spPr>
        <p:txBody>
          <a:bodyPr wrap="square" rtlCol="0">
            <a:spAutoFit/>
          </a:bodyPr>
          <a:lstStyle/>
          <a:p>
            <a:r>
              <a:rPr lang="el-GR" sz="2800" dirty="0"/>
              <a:t>Είναι αισθητήρες </a:t>
            </a:r>
            <a:r>
              <a:rPr lang="el-GR" sz="2800" dirty="0" smtClean="0"/>
              <a:t>ειδικά </a:t>
            </a:r>
            <a:r>
              <a:rPr lang="el-GR" sz="2800" dirty="0"/>
              <a:t>σχεδιασμένοι για την ανίχνευση </a:t>
            </a:r>
            <a:r>
              <a:rPr lang="el-GR" sz="2800" dirty="0" smtClean="0"/>
              <a:t>πίεσης </a:t>
            </a:r>
            <a:r>
              <a:rPr lang="el-GR" sz="2800" dirty="0"/>
              <a:t>και βάρους</a:t>
            </a:r>
            <a:r>
              <a:rPr lang="el-GR" sz="2800" dirty="0" smtClean="0"/>
              <a:t>.</a:t>
            </a:r>
            <a:r>
              <a:rPr lang="en-US" sz="2800" dirty="0" smtClean="0"/>
              <a:t> </a:t>
            </a:r>
            <a:r>
              <a:rPr lang="el-GR" sz="2800" dirty="0" smtClean="0"/>
              <a:t>Δεν είναι τόσο καλοί στη μέτρηση του βάρους. Μπορούν να εντοπίσουν αν ο αισθητήρας έχει συμπιεστεί και πόσο </a:t>
            </a:r>
            <a:r>
              <a:rPr lang="el-GR" sz="2800" dirty="0"/>
              <a:t>έχει συμπιεστεί(ανίχνευσης αφής).</a:t>
            </a:r>
          </a:p>
        </p:txBody>
      </p:sp>
    </p:spTree>
    <p:extLst>
      <p:ext uri="{BB962C8B-B14F-4D97-AF65-F5344CB8AC3E}">
        <p14:creationId xmlns:p14="http://schemas.microsoft.com/office/powerpoint/2010/main" val="2715834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86603"/>
            <a:ext cx="10634645" cy="1450757"/>
          </a:xfrm>
        </p:spPr>
        <p:txBody>
          <a:bodyPr>
            <a:normAutofit/>
          </a:bodyPr>
          <a:lstStyle/>
          <a:p>
            <a:r>
              <a:rPr lang="en-US" dirty="0"/>
              <a:t>Force </a:t>
            </a:r>
            <a:r>
              <a:rPr lang="en-US" dirty="0" smtClean="0"/>
              <a:t>sensor/</a:t>
            </a:r>
            <a:r>
              <a:rPr lang="en-US" dirty="0"/>
              <a:t>Force Sensing </a:t>
            </a:r>
            <a:r>
              <a:rPr lang="en-US" dirty="0" smtClean="0"/>
              <a:t>Resistor(FSR)</a:t>
            </a:r>
            <a:endParaRPr lang="el-GR" dirty="0"/>
          </a:p>
        </p:txBody>
      </p:sp>
      <p:pic>
        <p:nvPicPr>
          <p:cNvPr id="5" name="Θέση περιεχομένου 4"/>
          <p:cNvPicPr>
            <a:picLocks noGrp="1" noChangeAspect="1"/>
          </p:cNvPicPr>
          <p:nvPr>
            <p:ph idx="1"/>
          </p:nvPr>
        </p:nvPicPr>
        <p:blipFill rotWithShape="1">
          <a:blip r:embed="rId2"/>
          <a:srcRect l="7464" t="5156" b="388"/>
          <a:stretch/>
        </p:blipFill>
        <p:spPr>
          <a:xfrm>
            <a:off x="250167" y="1977535"/>
            <a:ext cx="5614387" cy="4203952"/>
          </a:xfrm>
          <a:prstGeom prst="rect">
            <a:avLst/>
          </a:prstGeom>
        </p:spPr>
      </p:pic>
      <p:sp>
        <p:nvSpPr>
          <p:cNvPr id="4" name="TextBox 3"/>
          <p:cNvSpPr txBox="1"/>
          <p:nvPr/>
        </p:nvSpPr>
        <p:spPr>
          <a:xfrm>
            <a:off x="6090248" y="2094352"/>
            <a:ext cx="5943600" cy="3970318"/>
          </a:xfrm>
          <a:prstGeom prst="rect">
            <a:avLst/>
          </a:prstGeom>
          <a:noFill/>
        </p:spPr>
        <p:txBody>
          <a:bodyPr wrap="square" rtlCol="0">
            <a:spAutoFit/>
          </a:bodyPr>
          <a:lstStyle/>
          <a:p>
            <a:r>
              <a:rPr lang="el-GR" sz="2800" dirty="0" smtClean="0"/>
              <a:t>Ένα </a:t>
            </a:r>
            <a:r>
              <a:rPr lang="el-GR" sz="2800" dirty="0"/>
              <a:t>FSR δεν είναι παρά μια μεταβλητή </a:t>
            </a:r>
            <a:r>
              <a:rPr lang="el-GR" sz="2800" dirty="0" smtClean="0"/>
              <a:t>αντίσταση. Η αντίσταση μεταβάλλεται, καθώς </a:t>
            </a:r>
            <a:r>
              <a:rPr lang="el-GR" sz="2800" dirty="0"/>
              <a:t>εφαρμόζεται πίεση στην περιοχή ανίχνευσης</a:t>
            </a:r>
            <a:r>
              <a:rPr lang="el-GR" sz="2800" dirty="0" smtClean="0"/>
              <a:t>.</a:t>
            </a:r>
            <a:endParaRPr lang="el-GR" sz="2800" dirty="0"/>
          </a:p>
          <a:p>
            <a:r>
              <a:rPr lang="el-GR" sz="2800" dirty="0"/>
              <a:t>Αποτελείται από αρκετά λεπτά εύκαμπτα στρώματα. Όσο περισσότερο πιέζεται, </a:t>
            </a:r>
            <a:r>
              <a:rPr lang="el-GR" sz="2800" dirty="0" smtClean="0"/>
              <a:t>τα ανθεκτικά </a:t>
            </a:r>
            <a:r>
              <a:rPr lang="el-GR" sz="2800" dirty="0"/>
              <a:t>στοιχεία άνθρακα αγγίζουν τα αγώγιμα ίχνη και αυτό μειώνει την αντίσταση.</a:t>
            </a:r>
          </a:p>
        </p:txBody>
      </p:sp>
    </p:spTree>
    <p:extLst>
      <p:ext uri="{BB962C8B-B14F-4D97-AF65-F5344CB8AC3E}">
        <p14:creationId xmlns:p14="http://schemas.microsoft.com/office/powerpoint/2010/main" val="2522215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Force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93442" y="1803131"/>
            <a:ext cx="4246510" cy="4485526"/>
          </a:xfrm>
          <a:prstGeom prst="rect">
            <a:avLst/>
          </a:prstGeom>
        </p:spPr>
      </p:pic>
      <p:sp>
        <p:nvSpPr>
          <p:cNvPr id="5" name="TextBox 4"/>
          <p:cNvSpPr txBox="1"/>
          <p:nvPr/>
        </p:nvSpPr>
        <p:spPr>
          <a:xfrm>
            <a:off x="4439952" y="2060735"/>
            <a:ext cx="7637029" cy="3970318"/>
          </a:xfrm>
          <a:prstGeom prst="rect">
            <a:avLst/>
          </a:prstGeom>
          <a:noFill/>
        </p:spPr>
        <p:txBody>
          <a:bodyPr wrap="square" rtlCol="0">
            <a:spAutoFit/>
          </a:bodyPr>
          <a:lstStyle/>
          <a:p>
            <a:r>
              <a:rPr lang="el-GR" sz="2800" dirty="0"/>
              <a:t>Τα περισσότερα FSR έχουν είτε κυκλική είτε ορθογώνια περιοχή ανίχνευσης. Τα τετράγωνα FSR είναι καλά για ανίχνευση ευρείας περιοχής, ενώ οι μικροί κυκλικοί αισθητήρες μπορούν να παρέχουν μεγαλύτερη ακρίβεια στο πεδίο ανίχνευσης</a:t>
            </a:r>
            <a:r>
              <a:rPr lang="el-GR" sz="2800" dirty="0" smtClean="0"/>
              <a:t>.</a:t>
            </a:r>
          </a:p>
          <a:p>
            <a:r>
              <a:rPr lang="el-GR" sz="2800" dirty="0"/>
              <a:t>Όσο χαμηλότερη είναι η </a:t>
            </a:r>
            <a:r>
              <a:rPr lang="el-GR" sz="2800" dirty="0" smtClean="0"/>
              <a:t>δύναμη που αντέχει ο αισθητήρας, </a:t>
            </a:r>
            <a:r>
              <a:rPr lang="el-GR" sz="2800" dirty="0"/>
              <a:t>τόσο πιο ευαίσθητο είναι το FSR. Οποιαδήποτε πίεση πέρα ​​από το μέγιστο εύρος του αισθητήρα </a:t>
            </a:r>
            <a:r>
              <a:rPr lang="el-GR" sz="2800" dirty="0" smtClean="0"/>
              <a:t>δεν μετριέται. </a:t>
            </a:r>
            <a:endParaRPr lang="el-GR" sz="2800" dirty="0"/>
          </a:p>
        </p:txBody>
      </p:sp>
    </p:spTree>
    <p:extLst>
      <p:ext uri="{BB962C8B-B14F-4D97-AF65-F5344CB8AC3E}">
        <p14:creationId xmlns:p14="http://schemas.microsoft.com/office/powerpoint/2010/main" val="186998785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Force sensor</a:t>
            </a:r>
            <a:endParaRPr lang="el-GR" dirty="0"/>
          </a:p>
        </p:txBody>
      </p:sp>
      <p:sp>
        <p:nvSpPr>
          <p:cNvPr id="4" name="TextBox 3"/>
          <p:cNvSpPr txBox="1"/>
          <p:nvPr/>
        </p:nvSpPr>
        <p:spPr>
          <a:xfrm>
            <a:off x="1097279" y="1909887"/>
            <a:ext cx="10058401" cy="4401205"/>
          </a:xfrm>
          <a:prstGeom prst="rect">
            <a:avLst/>
          </a:prstGeom>
          <a:noFill/>
        </p:spPr>
        <p:txBody>
          <a:bodyPr wrap="square" rtlCol="0">
            <a:spAutoFit/>
          </a:bodyPr>
          <a:lstStyle/>
          <a:p>
            <a:r>
              <a:rPr lang="el-GR" sz="2800" dirty="0"/>
              <a:t>Για παράδειγμα, ένα μικρό FSR 1kg μπορεί να παρέχει πιο ευαίσθητες ενδείξεις από 0 έως 1kg, αλλά δεν μπορεί να διακρίνει τη διαφορά μεταξύ βάρους 2kg και 5kg</a:t>
            </a:r>
            <a:r>
              <a:rPr lang="el-GR" sz="2800" dirty="0" smtClean="0"/>
              <a:t>.</a:t>
            </a:r>
          </a:p>
          <a:p>
            <a:r>
              <a:rPr lang="el-GR" sz="2800" dirty="0"/>
              <a:t>Όπως είπαμε, το FSR είναι βασικά ένας αντιστάτης που αλλάζει την αντίστασή του ανάλογα με το πόσο έχει πατηθεί.</a:t>
            </a:r>
          </a:p>
          <a:p>
            <a:r>
              <a:rPr lang="el-GR" sz="2800" dirty="0" smtClean="0"/>
              <a:t>Όταν </a:t>
            </a:r>
            <a:r>
              <a:rPr lang="el-GR" sz="2800" dirty="0"/>
              <a:t>δεν υπάρχει πίεση, ο αισθητήρας μοιάζει με άπειρη αντίσταση (ανοιχτό κύκλωμα). Όσο πιο πολύ </a:t>
            </a:r>
            <a:r>
              <a:rPr lang="el-GR" sz="2800" dirty="0" smtClean="0"/>
              <a:t>πατάμε την </a:t>
            </a:r>
            <a:r>
              <a:rPr lang="el-GR" sz="2800" dirty="0"/>
              <a:t>κεφαλή του αισθητήρα, τόσο χαμηλότερη θα είναι η αντίσταση μεταξύ των δύο </a:t>
            </a:r>
            <a:r>
              <a:rPr lang="el-GR" sz="2800" dirty="0" smtClean="0"/>
              <a:t>ακροδεκτών.</a:t>
            </a:r>
            <a:endParaRPr lang="el-GR" sz="2800" dirty="0"/>
          </a:p>
          <a:p>
            <a:endParaRPr lang="el-GR" sz="2800" dirty="0"/>
          </a:p>
        </p:txBody>
      </p:sp>
    </p:spTree>
    <p:extLst>
      <p:ext uri="{BB962C8B-B14F-4D97-AF65-F5344CB8AC3E}">
        <p14:creationId xmlns:p14="http://schemas.microsoft.com/office/powerpoint/2010/main" val="23310978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rotWithShape="1">
          <a:blip r:embed="rId2"/>
          <a:srcRect l="4695" t="9190" r="2406" b="5164"/>
          <a:stretch/>
        </p:blipFill>
        <p:spPr>
          <a:xfrm>
            <a:off x="3438311" y="181154"/>
            <a:ext cx="5248489" cy="2803586"/>
          </a:xfrm>
          <a:prstGeom prst="rect">
            <a:avLst/>
          </a:prstGeom>
        </p:spPr>
      </p:pic>
      <p:pic>
        <p:nvPicPr>
          <p:cNvPr id="3" name="Εικόνα 2"/>
          <p:cNvPicPr>
            <a:picLocks noChangeAspect="1"/>
          </p:cNvPicPr>
          <p:nvPr/>
        </p:nvPicPr>
        <p:blipFill rotWithShape="1">
          <a:blip r:embed="rId3"/>
          <a:srcRect l="3466" t="2678" r="4027" b="4202"/>
          <a:stretch/>
        </p:blipFill>
        <p:spPr>
          <a:xfrm>
            <a:off x="3692106" y="3297656"/>
            <a:ext cx="4994694" cy="2801221"/>
          </a:xfrm>
          <a:prstGeom prst="rect">
            <a:avLst/>
          </a:prstGeom>
        </p:spPr>
      </p:pic>
    </p:spTree>
    <p:extLst>
      <p:ext uri="{BB962C8B-B14F-4D97-AF65-F5344CB8AC3E}">
        <p14:creationId xmlns:p14="http://schemas.microsoft.com/office/powerpoint/2010/main" val="195601803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Force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72660" y="1812728"/>
            <a:ext cx="5855611" cy="4450602"/>
          </a:xfrm>
          <a:prstGeom prst="rect">
            <a:avLst/>
          </a:prstGeom>
        </p:spPr>
      </p:pic>
      <p:sp>
        <p:nvSpPr>
          <p:cNvPr id="5" name="TextBox 4"/>
          <p:cNvSpPr txBox="1"/>
          <p:nvPr/>
        </p:nvSpPr>
        <p:spPr>
          <a:xfrm>
            <a:off x="6228271" y="1837427"/>
            <a:ext cx="5624423" cy="4401205"/>
          </a:xfrm>
          <a:prstGeom prst="rect">
            <a:avLst/>
          </a:prstGeom>
          <a:noFill/>
        </p:spPr>
        <p:txBody>
          <a:bodyPr wrap="square" rtlCol="0">
            <a:spAutoFit/>
          </a:bodyPr>
          <a:lstStyle/>
          <a:p>
            <a:r>
              <a:rPr lang="el-GR" sz="2800" dirty="0"/>
              <a:t>Το παρακάτω γράφημα εμφανίζει περίπου την αντίσταση του αισθητήρα σε διαφορετικές μετρήσεις δύναμης για τον αισθητήρα FSR 402. Τ</a:t>
            </a:r>
            <a:r>
              <a:rPr lang="el-GR" sz="2800" dirty="0" smtClean="0"/>
              <a:t>α </a:t>
            </a:r>
            <a:r>
              <a:rPr lang="el-GR" sz="2800" dirty="0"/>
              <a:t>δεδομένα απεικονίζονται σε λογαριθμικές κλίμακες</a:t>
            </a:r>
            <a:r>
              <a:rPr lang="el-GR" sz="2800" dirty="0" smtClean="0"/>
              <a:t>.</a:t>
            </a:r>
          </a:p>
          <a:p>
            <a:r>
              <a:rPr lang="el-GR" sz="2800" dirty="0" smtClean="0"/>
              <a:t>Παρατηρούμε </a:t>
            </a:r>
            <a:r>
              <a:rPr lang="el-GR" sz="2800" dirty="0"/>
              <a:t>ότι το γράφημα είναι γενικά γραμμικό από 50g και πάνω, αλλά όχι κάτω από 50g. </a:t>
            </a:r>
            <a:endParaRPr lang="el-GR" dirty="0"/>
          </a:p>
        </p:txBody>
      </p:sp>
    </p:spTree>
    <p:extLst>
      <p:ext uri="{BB962C8B-B14F-4D97-AF65-F5344CB8AC3E}">
        <p14:creationId xmlns:p14="http://schemas.microsoft.com/office/powerpoint/2010/main" val="12767847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Force sensor</a:t>
            </a:r>
            <a:endParaRPr lang="el-GR" dirty="0"/>
          </a:p>
        </p:txBody>
      </p:sp>
      <p:pic>
        <p:nvPicPr>
          <p:cNvPr id="4" name="Θέση περιεχομένου 3"/>
          <p:cNvPicPr>
            <a:picLocks noGrp="1" noChangeAspect="1"/>
          </p:cNvPicPr>
          <p:nvPr>
            <p:ph idx="1"/>
          </p:nvPr>
        </p:nvPicPr>
        <p:blipFill rotWithShape="1">
          <a:blip r:embed="rId2"/>
          <a:srcRect t="5017" b="2581"/>
          <a:stretch/>
        </p:blipFill>
        <p:spPr>
          <a:xfrm>
            <a:off x="298300" y="1797745"/>
            <a:ext cx="3468353" cy="4418027"/>
          </a:xfrm>
          <a:prstGeom prst="rect">
            <a:avLst/>
          </a:prstGeom>
        </p:spPr>
      </p:pic>
      <p:pic>
        <p:nvPicPr>
          <p:cNvPr id="5" name="Εικόνα 4"/>
          <p:cNvPicPr>
            <a:picLocks noChangeAspect="1"/>
          </p:cNvPicPr>
          <p:nvPr/>
        </p:nvPicPr>
        <p:blipFill>
          <a:blip r:embed="rId3"/>
          <a:stretch>
            <a:fillRect/>
          </a:stretch>
        </p:blipFill>
        <p:spPr>
          <a:xfrm>
            <a:off x="3823561" y="1989107"/>
            <a:ext cx="4048541" cy="1715938"/>
          </a:xfrm>
          <a:prstGeom prst="rect">
            <a:avLst/>
          </a:prstGeom>
        </p:spPr>
      </p:pic>
      <p:pic>
        <p:nvPicPr>
          <p:cNvPr id="6" name="Εικόνα 5"/>
          <p:cNvPicPr>
            <a:picLocks noChangeAspect="1"/>
          </p:cNvPicPr>
          <p:nvPr/>
        </p:nvPicPr>
        <p:blipFill>
          <a:blip r:embed="rId4"/>
          <a:stretch>
            <a:fillRect/>
          </a:stretch>
        </p:blipFill>
        <p:spPr>
          <a:xfrm>
            <a:off x="4032031" y="3458664"/>
            <a:ext cx="3660907" cy="2778761"/>
          </a:xfrm>
          <a:prstGeom prst="rect">
            <a:avLst/>
          </a:prstGeom>
        </p:spPr>
      </p:pic>
      <p:pic>
        <p:nvPicPr>
          <p:cNvPr id="7" name="Εικόνα 6"/>
          <p:cNvPicPr>
            <a:picLocks noChangeAspect="1"/>
          </p:cNvPicPr>
          <p:nvPr/>
        </p:nvPicPr>
        <p:blipFill>
          <a:blip r:embed="rId5"/>
          <a:stretch>
            <a:fillRect/>
          </a:stretch>
        </p:blipFill>
        <p:spPr>
          <a:xfrm>
            <a:off x="8080572" y="2699856"/>
            <a:ext cx="3474181" cy="2613804"/>
          </a:xfrm>
          <a:prstGeom prst="rect">
            <a:avLst/>
          </a:prstGeom>
        </p:spPr>
      </p:pic>
      <p:sp>
        <p:nvSpPr>
          <p:cNvPr id="8" name="Ορθογώνιο 7"/>
          <p:cNvSpPr/>
          <p:nvPr/>
        </p:nvSpPr>
        <p:spPr>
          <a:xfrm>
            <a:off x="3975123" y="2126770"/>
            <a:ext cx="3793798" cy="1440611"/>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Ορθογώνιο 8"/>
          <p:cNvSpPr/>
          <p:nvPr/>
        </p:nvSpPr>
        <p:spPr>
          <a:xfrm>
            <a:off x="6694098" y="4261449"/>
            <a:ext cx="923027" cy="37093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Ορθογώνιο 9"/>
          <p:cNvSpPr/>
          <p:nvPr/>
        </p:nvSpPr>
        <p:spPr>
          <a:xfrm>
            <a:off x="10584610" y="3196445"/>
            <a:ext cx="836763" cy="37093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2" name="Ευθύγραμμο βέλος σύνδεσης 11"/>
          <p:cNvCxnSpPr>
            <a:endCxn id="16" idx="0"/>
          </p:cNvCxnSpPr>
          <p:nvPr/>
        </p:nvCxnSpPr>
        <p:spPr>
          <a:xfrm>
            <a:off x="7124526" y="4641450"/>
            <a:ext cx="391125" cy="7414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Ευθύγραμμο βέλος σύνδεσης 13"/>
          <p:cNvCxnSpPr>
            <a:endCxn id="17" idx="0"/>
          </p:cNvCxnSpPr>
          <p:nvPr/>
        </p:nvCxnSpPr>
        <p:spPr>
          <a:xfrm flipH="1">
            <a:off x="10930381" y="3544261"/>
            <a:ext cx="26594" cy="134691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274747" y="5382875"/>
            <a:ext cx="2481807" cy="954107"/>
          </a:xfrm>
          <a:prstGeom prst="rect">
            <a:avLst/>
          </a:prstGeom>
          <a:noFill/>
        </p:spPr>
        <p:txBody>
          <a:bodyPr wrap="square" rtlCol="0">
            <a:spAutoFit/>
          </a:bodyPr>
          <a:lstStyle/>
          <a:p>
            <a:pPr algn="ctr"/>
            <a:r>
              <a:rPr lang="el-GR" sz="2800" b="1" dirty="0" smtClean="0"/>
              <a:t>Χωρίς άσκηση πίεσης</a:t>
            </a:r>
            <a:endParaRPr lang="el-GR" sz="2800" b="1" dirty="0"/>
          </a:p>
        </p:txBody>
      </p:sp>
      <p:sp>
        <p:nvSpPr>
          <p:cNvPr id="17" name="TextBox 16"/>
          <p:cNvSpPr txBox="1"/>
          <p:nvPr/>
        </p:nvSpPr>
        <p:spPr>
          <a:xfrm>
            <a:off x="9689477" y="4891177"/>
            <a:ext cx="2481807" cy="954107"/>
          </a:xfrm>
          <a:prstGeom prst="rect">
            <a:avLst/>
          </a:prstGeom>
          <a:noFill/>
        </p:spPr>
        <p:txBody>
          <a:bodyPr wrap="square" rtlCol="0">
            <a:spAutoFit/>
          </a:bodyPr>
          <a:lstStyle/>
          <a:p>
            <a:pPr algn="ctr"/>
            <a:r>
              <a:rPr lang="el-GR" sz="2800" b="1" dirty="0" smtClean="0"/>
              <a:t>Με άσκηση πίεσης</a:t>
            </a:r>
            <a:endParaRPr lang="el-GR" sz="2800" b="1" dirty="0"/>
          </a:p>
        </p:txBody>
      </p:sp>
      <p:sp>
        <p:nvSpPr>
          <p:cNvPr id="24" name="Ορθογώνιο 23"/>
          <p:cNvSpPr/>
          <p:nvPr/>
        </p:nvSpPr>
        <p:spPr>
          <a:xfrm>
            <a:off x="5095647" y="5628734"/>
            <a:ext cx="537402" cy="444261"/>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5" name="Ορθογώνιο 24"/>
          <p:cNvSpPr/>
          <p:nvPr/>
        </p:nvSpPr>
        <p:spPr>
          <a:xfrm>
            <a:off x="9024341" y="4632385"/>
            <a:ext cx="558349" cy="34079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41144007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Force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977198" y="1992702"/>
            <a:ext cx="10298563" cy="3812875"/>
          </a:xfrm>
          <a:prstGeom prst="rect">
            <a:avLst/>
          </a:prstGeom>
        </p:spPr>
      </p:pic>
    </p:spTree>
    <p:extLst>
      <p:ext uri="{BB962C8B-B14F-4D97-AF65-F5344CB8AC3E}">
        <p14:creationId xmlns:p14="http://schemas.microsoft.com/office/powerpoint/2010/main" val="25700481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l-GR" dirty="0" smtClean="0"/>
              <a:t>10</a:t>
            </a:r>
            <a:endParaRPr lang="el-GR" dirty="0"/>
          </a:p>
        </p:txBody>
      </p:sp>
      <p:sp>
        <p:nvSpPr>
          <p:cNvPr id="3" name="Θέση περιεχομένου 2"/>
          <p:cNvSpPr>
            <a:spLocks noGrp="1"/>
          </p:cNvSpPr>
          <p:nvPr>
            <p:ph idx="1"/>
          </p:nvPr>
        </p:nvSpPr>
        <p:spPr>
          <a:xfrm>
            <a:off x="1097280" y="1737360"/>
            <a:ext cx="10289589" cy="5012267"/>
          </a:xfrm>
        </p:spPr>
        <p:txBody>
          <a:bodyPr>
            <a:noAutofit/>
          </a:bodyPr>
          <a:lstStyle/>
          <a:p>
            <a:r>
              <a:rPr lang="el-GR" sz="2800" dirty="0" smtClean="0"/>
              <a:t>Να τυπώνεται στο </a:t>
            </a:r>
            <a:r>
              <a:rPr lang="en-US" sz="2800" dirty="0" smtClean="0"/>
              <a:t>serial monitor</a:t>
            </a:r>
            <a:r>
              <a:rPr lang="el-GR" sz="2800" dirty="0" smtClean="0"/>
              <a:t>:</a:t>
            </a:r>
            <a:r>
              <a:rPr lang="en-US" sz="2800" dirty="0"/>
              <a:t> </a:t>
            </a:r>
            <a:r>
              <a:rPr lang="en-US" sz="2800" dirty="0" smtClean="0"/>
              <a:t>“Analog </a:t>
            </a:r>
            <a:r>
              <a:rPr lang="en-US" sz="2800" dirty="0"/>
              <a:t>reading </a:t>
            </a:r>
            <a:r>
              <a:rPr lang="en-US" sz="2800" dirty="0" smtClean="0"/>
              <a:t>= … “ </a:t>
            </a:r>
            <a:r>
              <a:rPr lang="el-GR" sz="2800" dirty="0" smtClean="0"/>
              <a:t>και</a:t>
            </a:r>
          </a:p>
          <a:p>
            <a:r>
              <a:rPr lang="en-US" sz="2800" dirty="0" smtClean="0"/>
              <a:t>“- </a:t>
            </a:r>
            <a:r>
              <a:rPr lang="en-US" sz="2800" dirty="0"/>
              <a:t>No </a:t>
            </a:r>
            <a:r>
              <a:rPr lang="en-US" sz="2800" dirty="0" smtClean="0"/>
              <a:t>pressure“</a:t>
            </a:r>
            <a:r>
              <a:rPr lang="el-GR" sz="2800" dirty="0" smtClean="0"/>
              <a:t> αν </a:t>
            </a:r>
            <a:r>
              <a:rPr lang="en-US" sz="2800" dirty="0"/>
              <a:t>fsrReading &lt; </a:t>
            </a:r>
            <a:r>
              <a:rPr lang="el-GR" sz="2800" dirty="0" smtClean="0"/>
              <a:t>10</a:t>
            </a:r>
            <a:endParaRPr lang="en-US" sz="2800" dirty="0"/>
          </a:p>
          <a:p>
            <a:r>
              <a:rPr lang="en-US" sz="2800" dirty="0"/>
              <a:t>“</a:t>
            </a:r>
            <a:r>
              <a:rPr lang="en-US" sz="2800" dirty="0" smtClean="0"/>
              <a:t>- </a:t>
            </a:r>
            <a:r>
              <a:rPr lang="en-US" sz="2800" dirty="0"/>
              <a:t>Light </a:t>
            </a:r>
            <a:r>
              <a:rPr lang="en-US" sz="2800" dirty="0" smtClean="0"/>
              <a:t>touch“</a:t>
            </a:r>
            <a:r>
              <a:rPr lang="el-GR" sz="2800" dirty="0" smtClean="0"/>
              <a:t> αν </a:t>
            </a:r>
            <a:r>
              <a:rPr lang="en-US" sz="2800" dirty="0"/>
              <a:t>fsrReading &lt; </a:t>
            </a:r>
            <a:r>
              <a:rPr lang="el-GR" sz="2800" dirty="0" smtClean="0"/>
              <a:t>200</a:t>
            </a:r>
          </a:p>
          <a:p>
            <a:r>
              <a:rPr lang="en-US" sz="2800" dirty="0" smtClean="0"/>
              <a:t>“- </a:t>
            </a:r>
            <a:r>
              <a:rPr lang="en-US" sz="2800" dirty="0"/>
              <a:t>Light </a:t>
            </a:r>
            <a:r>
              <a:rPr lang="en-US" sz="2800" dirty="0" smtClean="0"/>
              <a:t>squeeze“</a:t>
            </a:r>
            <a:r>
              <a:rPr lang="el-GR" sz="2800" dirty="0" smtClean="0"/>
              <a:t> αν </a:t>
            </a:r>
            <a:r>
              <a:rPr lang="en-US" sz="2800" dirty="0"/>
              <a:t>fsrReading &lt; </a:t>
            </a:r>
            <a:r>
              <a:rPr lang="el-GR" sz="2800" dirty="0" smtClean="0"/>
              <a:t>5</a:t>
            </a:r>
            <a:r>
              <a:rPr lang="en-US" sz="2800" dirty="0" smtClean="0"/>
              <a:t>00</a:t>
            </a:r>
            <a:endParaRPr lang="en-US" sz="2800" dirty="0"/>
          </a:p>
          <a:p>
            <a:r>
              <a:rPr lang="en-US" sz="2800" dirty="0" smtClean="0"/>
              <a:t>“- </a:t>
            </a:r>
            <a:r>
              <a:rPr lang="en-US" sz="2800" dirty="0"/>
              <a:t>Medium </a:t>
            </a:r>
            <a:r>
              <a:rPr lang="en-US" sz="2800" dirty="0" smtClean="0"/>
              <a:t>squeeze“</a:t>
            </a:r>
            <a:r>
              <a:rPr lang="el-GR" sz="2800" dirty="0" smtClean="0"/>
              <a:t> αν </a:t>
            </a:r>
            <a:r>
              <a:rPr lang="en-US" sz="2800" dirty="0"/>
              <a:t>fsrReading &lt; </a:t>
            </a:r>
            <a:r>
              <a:rPr lang="el-GR" sz="2800" dirty="0" smtClean="0"/>
              <a:t>8</a:t>
            </a:r>
            <a:r>
              <a:rPr lang="en-US" sz="2800" dirty="0" smtClean="0"/>
              <a:t>00</a:t>
            </a:r>
            <a:endParaRPr lang="el-GR" sz="2800" dirty="0" smtClean="0"/>
          </a:p>
          <a:p>
            <a:r>
              <a:rPr lang="en-US" sz="2800" dirty="0" smtClean="0"/>
              <a:t>“- </a:t>
            </a:r>
            <a:r>
              <a:rPr lang="en-US" sz="2800" dirty="0"/>
              <a:t>Big </a:t>
            </a:r>
            <a:r>
              <a:rPr lang="en-US" sz="2800" dirty="0" smtClean="0"/>
              <a:t>squeeze“</a:t>
            </a:r>
            <a:r>
              <a:rPr lang="el-GR" sz="2800" dirty="0" smtClean="0"/>
              <a:t> σε διαφορετική περίπτωση</a:t>
            </a:r>
          </a:p>
          <a:p>
            <a:r>
              <a:rPr lang="el-GR" sz="2800" dirty="0" smtClean="0"/>
              <a:t>Υλικά:</a:t>
            </a:r>
          </a:p>
          <a:p>
            <a:pPr>
              <a:buFont typeface="Wingdings" panose="05000000000000000000" pitchFamily="2" charset="2"/>
              <a:buChar char="Ø"/>
            </a:pPr>
            <a:r>
              <a:rPr lang="en-US" sz="2800" dirty="0" smtClean="0"/>
              <a:t>Force sensor</a:t>
            </a:r>
            <a:r>
              <a:rPr lang="el-GR" sz="2800" dirty="0" smtClean="0"/>
              <a:t>, Αντίσταση 10Κ</a:t>
            </a:r>
            <a:r>
              <a:rPr lang="en-US" sz="2800" dirty="0" smtClean="0"/>
              <a:t>ohm</a:t>
            </a:r>
            <a:endParaRPr lang="el-GR" sz="2800" dirty="0" smtClean="0"/>
          </a:p>
        </p:txBody>
      </p:sp>
    </p:spTree>
    <p:extLst>
      <p:ext uri="{BB962C8B-B14F-4D97-AF65-F5344CB8AC3E}">
        <p14:creationId xmlns:p14="http://schemas.microsoft.com/office/powerpoint/2010/main" val="30604083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10</a:t>
            </a:r>
          </a:p>
        </p:txBody>
      </p:sp>
      <p:pic>
        <p:nvPicPr>
          <p:cNvPr id="6" name="Εικόνα 5"/>
          <p:cNvPicPr>
            <a:picLocks noChangeAspect="1"/>
          </p:cNvPicPr>
          <p:nvPr/>
        </p:nvPicPr>
        <p:blipFill>
          <a:blip r:embed="rId2"/>
          <a:stretch>
            <a:fillRect/>
          </a:stretch>
        </p:blipFill>
        <p:spPr>
          <a:xfrm>
            <a:off x="2826075" y="1832250"/>
            <a:ext cx="6600809" cy="4499059"/>
          </a:xfrm>
          <a:prstGeom prst="rect">
            <a:avLst/>
          </a:prstGeom>
        </p:spPr>
      </p:pic>
    </p:spTree>
    <p:extLst>
      <p:ext uri="{BB962C8B-B14F-4D97-AF65-F5344CB8AC3E}">
        <p14:creationId xmlns:p14="http://schemas.microsoft.com/office/powerpoint/2010/main" val="380725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sp>
        <p:nvSpPr>
          <p:cNvPr id="3" name="Θέση περιεχομένου 2"/>
          <p:cNvSpPr>
            <a:spLocks noGrp="1"/>
          </p:cNvSpPr>
          <p:nvPr>
            <p:ph idx="1"/>
          </p:nvPr>
        </p:nvSpPr>
        <p:spPr>
          <a:xfrm>
            <a:off x="1097280" y="1845734"/>
            <a:ext cx="10988328" cy="4425670"/>
          </a:xfrm>
        </p:spPr>
        <p:txBody>
          <a:bodyPr numCol="2">
            <a:normAutofit/>
          </a:bodyPr>
          <a:lstStyle/>
          <a:p>
            <a:pPr marL="0" indent="0">
              <a:buNone/>
            </a:pPr>
            <a:r>
              <a:rPr lang="en-US" dirty="0">
                <a:solidFill>
                  <a:srgbClr val="8000FF"/>
                </a:solidFill>
                <a:latin typeface="Courier New" panose="02070309020205020404" pitchFamily="49" charset="0"/>
              </a:rPr>
              <a:t>float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sensorValue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20000</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allow the </a:t>
            </a:r>
            <a:r>
              <a:rPr lang="en-US" dirty="0" smtClean="0">
                <a:solidFill>
                  <a:srgbClr val="008000"/>
                </a:solidFill>
                <a:latin typeface="Courier New" panose="02070309020205020404" pitchFamily="49" charset="0"/>
              </a:rPr>
              <a:t>MQ</a:t>
            </a:r>
            <a:r>
              <a:rPr lang="el-GR" smtClean="0">
                <a:solidFill>
                  <a:srgbClr val="008000"/>
                </a:solidFill>
                <a:latin typeface="Courier New" panose="02070309020205020404" pitchFamily="49" charset="0"/>
              </a:rPr>
              <a:t>2</a:t>
            </a:r>
            <a:r>
              <a:rPr lang="en-US"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to warm </a:t>
            </a:r>
            <a:r>
              <a:rPr lang="en-US" dirty="0" smtClean="0">
                <a:solidFill>
                  <a:srgbClr val="008000"/>
                </a:solidFill>
                <a:latin typeface="Courier New" panose="02070309020205020404" pitchFamily="49" charset="0"/>
              </a:rPr>
              <a:t>up</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sensorValue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A0</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read analog input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"Sensor Value: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"Smoke detected</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2187920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27805" y="286603"/>
            <a:ext cx="10827875" cy="1450757"/>
          </a:xfrm>
        </p:spPr>
        <p:txBody>
          <a:bodyPr/>
          <a:lstStyle/>
          <a:p>
            <a:r>
              <a:rPr lang="en-US" dirty="0"/>
              <a:t>Project</a:t>
            </a:r>
            <a:r>
              <a:rPr lang="el-GR" dirty="0"/>
              <a:t> 10</a:t>
            </a:r>
          </a:p>
        </p:txBody>
      </p:sp>
      <p:sp>
        <p:nvSpPr>
          <p:cNvPr id="3" name="Θέση περιεχομένου 2"/>
          <p:cNvSpPr>
            <a:spLocks noGrp="1"/>
          </p:cNvSpPr>
          <p:nvPr>
            <p:ph idx="1"/>
          </p:nvPr>
        </p:nvSpPr>
        <p:spPr>
          <a:xfrm>
            <a:off x="327805" y="1845734"/>
            <a:ext cx="11706044" cy="4425670"/>
          </a:xfrm>
        </p:spPr>
        <p:txBody>
          <a:bodyPr numCol="2"/>
          <a:lstStyle/>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fsrPin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A0</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the </a:t>
            </a:r>
            <a:r>
              <a:rPr lang="en-US" dirty="0">
                <a:solidFill>
                  <a:srgbClr val="008000"/>
                </a:solidFill>
                <a:latin typeface="Courier New" panose="02070309020205020404" pitchFamily="49" charset="0"/>
              </a:rPr>
              <a:t>FSR and 10K </a:t>
            </a:r>
            <a:r>
              <a:rPr lang="en-US" dirty="0" smtClean="0">
                <a:solidFill>
                  <a:srgbClr val="008000"/>
                </a:solidFill>
                <a:latin typeface="Courier New" panose="02070309020205020404" pitchFamily="49" charset="0"/>
              </a:rPr>
              <a:t>//pulldown </a:t>
            </a:r>
            <a:r>
              <a:rPr lang="en-US" dirty="0">
                <a:solidFill>
                  <a:srgbClr val="008000"/>
                </a:solidFill>
                <a:latin typeface="Courier New" panose="02070309020205020404" pitchFamily="49" charset="0"/>
              </a:rPr>
              <a:t>are connected to a0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fsrReading</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//the </a:t>
            </a:r>
            <a:r>
              <a:rPr lang="en-US" dirty="0">
                <a:solidFill>
                  <a:srgbClr val="008000"/>
                </a:solidFill>
                <a:latin typeface="Courier New" panose="02070309020205020404" pitchFamily="49" charset="0"/>
              </a:rPr>
              <a:t>analog reading </a:t>
            </a:r>
            <a:r>
              <a:rPr lang="en-US" dirty="0" smtClean="0">
                <a:solidFill>
                  <a:srgbClr val="008000"/>
                </a:solidFill>
                <a:latin typeface="Courier New" panose="02070309020205020404" pitchFamily="49" charset="0"/>
              </a:rPr>
              <a:t>//from </a:t>
            </a:r>
            <a:r>
              <a:rPr lang="en-US" dirty="0">
                <a:solidFill>
                  <a:srgbClr val="008000"/>
                </a:solidFill>
                <a:latin typeface="Courier New" panose="02070309020205020404" pitchFamily="49" charset="0"/>
              </a:rPr>
              <a:t>the FSR resistor divider </a:t>
            </a:r>
            <a:endParaRPr lang="en-US"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8000FF"/>
                </a:solidFill>
                <a:latin typeface="Courier New" panose="02070309020205020404" pitchFamily="49" charset="0"/>
              </a:rPr>
              <a:t>void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8000FF"/>
                </a:solidFill>
                <a:latin typeface="Courier New" panose="02070309020205020404" pitchFamily="49" charset="0"/>
              </a:rPr>
              <a:t>void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0000"/>
                </a:solidFill>
                <a:latin typeface="Courier New" panose="02070309020205020404" pitchFamily="49" charset="0"/>
              </a:rPr>
              <a:t>fsrReading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fsrPin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"Analog reading =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fsrReading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//print </a:t>
            </a:r>
            <a:r>
              <a:rPr lang="en-US" dirty="0">
                <a:solidFill>
                  <a:srgbClr val="008000"/>
                </a:solidFill>
                <a:latin typeface="Courier New" panose="02070309020205020404" pitchFamily="49" charset="0"/>
              </a:rPr>
              <a:t>the raw analog reading </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fsrReading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 No pressure</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else</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fsrReading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 Light touch</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else</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fsrReading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 Light squeeze"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else</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fsrReading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800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 Medium squeeze</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 Big squeeze</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16943761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Flex sensor</a:t>
            </a:r>
            <a:r>
              <a:rPr lang="el-GR" dirty="0" smtClean="0"/>
              <a:t>(Αισθητήρας κάμψης)</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8600220" y="1837636"/>
            <a:ext cx="2555460" cy="4466564"/>
          </a:xfrm>
          <a:prstGeom prst="rect">
            <a:avLst/>
          </a:prstGeom>
        </p:spPr>
      </p:pic>
      <p:sp>
        <p:nvSpPr>
          <p:cNvPr id="5" name="TextBox 4"/>
          <p:cNvSpPr txBox="1"/>
          <p:nvPr/>
        </p:nvSpPr>
        <p:spPr>
          <a:xfrm>
            <a:off x="1097280" y="2301203"/>
            <a:ext cx="7675784" cy="3539430"/>
          </a:xfrm>
          <a:prstGeom prst="rect">
            <a:avLst/>
          </a:prstGeom>
          <a:noFill/>
        </p:spPr>
        <p:txBody>
          <a:bodyPr wrap="square" rtlCol="0">
            <a:spAutoFit/>
          </a:bodyPr>
          <a:lstStyle/>
          <a:p>
            <a:r>
              <a:rPr lang="el-GR" sz="2800" dirty="0"/>
              <a:t>Ένας αισθητήρας κάμψης ή αισθητήρας </a:t>
            </a:r>
            <a:r>
              <a:rPr lang="el-GR" sz="2800" dirty="0" smtClean="0"/>
              <a:t>ευλυγισίας </a:t>
            </a:r>
            <a:r>
              <a:rPr lang="el-GR" sz="2800" dirty="0"/>
              <a:t>είναι ένας αισθητήρας </a:t>
            </a:r>
            <a:r>
              <a:rPr lang="el-GR" sz="2800" dirty="0" smtClean="0"/>
              <a:t>για </a:t>
            </a:r>
            <a:r>
              <a:rPr lang="el-GR" sz="2800" dirty="0"/>
              <a:t>τη μέτρηση της </a:t>
            </a:r>
            <a:r>
              <a:rPr lang="el-GR" sz="2800" dirty="0" smtClean="0"/>
              <a:t>κάμψης ή της γωνίας εκτροπής.</a:t>
            </a:r>
          </a:p>
          <a:p>
            <a:r>
              <a:rPr lang="el-GR" sz="2800" dirty="0"/>
              <a:t>Ένας αισθητήρας κάμψης </a:t>
            </a:r>
            <a:r>
              <a:rPr lang="el-GR" sz="2800" dirty="0" smtClean="0"/>
              <a:t>είναι μια </a:t>
            </a:r>
            <a:r>
              <a:rPr lang="el-GR" sz="2800" dirty="0"/>
              <a:t>μεταβλητή αντίσταση που </a:t>
            </a:r>
            <a:r>
              <a:rPr lang="el-GR" sz="2800" dirty="0" smtClean="0"/>
              <a:t>μεταβάλλεται κατά </a:t>
            </a:r>
            <a:r>
              <a:rPr lang="el-GR" sz="2800" dirty="0"/>
              <a:t>την κάμψη. </a:t>
            </a:r>
            <a:r>
              <a:rPr lang="el-GR" sz="2800" dirty="0" smtClean="0"/>
              <a:t>Οι </a:t>
            </a:r>
            <a:r>
              <a:rPr lang="el-GR" sz="2800" dirty="0"/>
              <a:t>εύκαμπτοι αισθητήρες διατίθενται γενικά σε δύο μεγέθη: ο ένας έχει μήκος 2,2 </a:t>
            </a:r>
            <a:r>
              <a:rPr lang="el-GR" sz="2800" dirty="0" smtClean="0"/>
              <a:t>″(</a:t>
            </a:r>
            <a:r>
              <a:rPr lang="el-GR" sz="2800" dirty="0"/>
              <a:t>5,588 εκατοστά) και ένας άλλος έχει μήκος 4,5 </a:t>
            </a:r>
            <a:r>
              <a:rPr lang="el-GR" sz="2800" dirty="0" smtClean="0"/>
              <a:t>″(</a:t>
            </a:r>
            <a:r>
              <a:rPr lang="el-GR" sz="2800" dirty="0"/>
              <a:t>11,43 εκατοστά</a:t>
            </a:r>
            <a:r>
              <a:rPr lang="el-GR" sz="2800" dirty="0" smtClean="0"/>
              <a:t>).</a:t>
            </a:r>
            <a:endParaRPr lang="el-GR" sz="2800" dirty="0"/>
          </a:p>
        </p:txBody>
      </p:sp>
    </p:spTree>
    <p:extLst>
      <p:ext uri="{BB962C8B-B14F-4D97-AF65-F5344CB8AC3E}">
        <p14:creationId xmlns:p14="http://schemas.microsoft.com/office/powerpoint/2010/main" val="38078318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13867" y="286603"/>
            <a:ext cx="11041813" cy="1450757"/>
          </a:xfrm>
        </p:spPr>
        <p:txBody>
          <a:bodyPr/>
          <a:lstStyle/>
          <a:p>
            <a:r>
              <a:rPr lang="en-US" dirty="0"/>
              <a:t>Flex sensor</a:t>
            </a:r>
            <a:endParaRPr lang="el-GR" dirty="0"/>
          </a:p>
        </p:txBody>
      </p:sp>
      <p:pic>
        <p:nvPicPr>
          <p:cNvPr id="4" name="Θέση περιεχομένου 3"/>
          <p:cNvPicPr>
            <a:picLocks noGrp="1" noChangeAspect="1"/>
          </p:cNvPicPr>
          <p:nvPr>
            <p:ph idx="1"/>
          </p:nvPr>
        </p:nvPicPr>
        <p:blipFill rotWithShape="1">
          <a:blip r:embed="rId2"/>
          <a:srcRect l="21384" t="4947" r="2422"/>
          <a:stretch/>
        </p:blipFill>
        <p:spPr>
          <a:xfrm>
            <a:off x="6497414" y="2234238"/>
            <a:ext cx="5477774" cy="36144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13867" y="1840838"/>
            <a:ext cx="6383547" cy="4401205"/>
          </a:xfrm>
          <a:prstGeom prst="rect">
            <a:avLst/>
          </a:prstGeom>
          <a:noFill/>
        </p:spPr>
        <p:txBody>
          <a:bodyPr wrap="square" rtlCol="0">
            <a:spAutoFit/>
          </a:bodyPr>
          <a:lstStyle/>
          <a:p>
            <a:r>
              <a:rPr lang="el-GR" sz="2800" dirty="0"/>
              <a:t>Οι αισθητήρες Flex έχουν σχεδιαστεί για να κάμπτονται προς μία μόνο </a:t>
            </a:r>
            <a:r>
              <a:rPr lang="el-GR" sz="2800" dirty="0" smtClean="0"/>
              <a:t>κατεύθυνση (όπως </a:t>
            </a:r>
            <a:r>
              <a:rPr lang="el-GR" sz="2800" dirty="0"/>
              <a:t>φαίνεται στο σχήμα). Η κάμψη του αισθητήρα προς άλλη κατεύθυνση μπορεί να τον βλάψει.</a:t>
            </a:r>
          </a:p>
          <a:p>
            <a:r>
              <a:rPr lang="el-GR" sz="2800" dirty="0" smtClean="0"/>
              <a:t>Πρέπει επίσης να προσέχουμε να </a:t>
            </a:r>
            <a:r>
              <a:rPr lang="el-GR" sz="2800" dirty="0"/>
              <a:t>μην </a:t>
            </a:r>
            <a:r>
              <a:rPr lang="el-GR" sz="2800" dirty="0" smtClean="0"/>
              <a:t>λυγίσουμε </a:t>
            </a:r>
            <a:r>
              <a:rPr lang="el-GR" sz="2800" dirty="0"/>
              <a:t>τον αισθητήρα κοντά στη βάση, επειδή το κάτω μέρος του αισθητήρα </a:t>
            </a:r>
            <a:r>
              <a:rPr lang="el-GR" sz="2800" dirty="0" smtClean="0"/>
              <a:t>είναι </a:t>
            </a:r>
            <a:r>
              <a:rPr lang="el-GR" sz="2800" dirty="0"/>
              <a:t>πολύ εύθραυστο και μπορεί να σπάσει όταν λυγίσει</a:t>
            </a:r>
            <a:r>
              <a:rPr lang="el-GR" sz="2800" dirty="0" smtClean="0"/>
              <a:t>.</a:t>
            </a:r>
            <a:endParaRPr lang="el-GR" sz="2800" dirty="0"/>
          </a:p>
        </p:txBody>
      </p:sp>
    </p:spTree>
    <p:extLst>
      <p:ext uri="{BB962C8B-B14F-4D97-AF65-F5344CB8AC3E}">
        <p14:creationId xmlns:p14="http://schemas.microsoft.com/office/powerpoint/2010/main" val="13683307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566917" y="1530200"/>
            <a:ext cx="3513639" cy="39648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Εικόνα 2"/>
          <p:cNvPicPr>
            <a:picLocks noChangeAspect="1"/>
          </p:cNvPicPr>
          <p:nvPr/>
        </p:nvPicPr>
        <p:blipFill>
          <a:blip r:embed="rId3"/>
          <a:stretch>
            <a:fillRect/>
          </a:stretch>
        </p:blipFill>
        <p:spPr>
          <a:xfrm>
            <a:off x="4494363" y="1235103"/>
            <a:ext cx="7194520" cy="4555021"/>
          </a:xfrm>
          <a:prstGeom prst="rect">
            <a:avLst/>
          </a:prstGeom>
        </p:spPr>
      </p:pic>
      <p:pic>
        <p:nvPicPr>
          <p:cNvPr id="4" name="Εικόνα 3"/>
          <p:cNvPicPr>
            <a:picLocks noChangeAspect="1"/>
          </p:cNvPicPr>
          <p:nvPr/>
        </p:nvPicPr>
        <p:blipFill>
          <a:blip r:embed="rId4"/>
          <a:stretch>
            <a:fillRect/>
          </a:stretch>
        </p:blipFill>
        <p:spPr>
          <a:xfrm>
            <a:off x="9993433" y="853925"/>
            <a:ext cx="1695450" cy="676275"/>
          </a:xfrm>
          <a:prstGeom prst="rect">
            <a:avLst/>
          </a:prstGeom>
        </p:spPr>
      </p:pic>
    </p:spTree>
    <p:extLst>
      <p:ext uri="{BB962C8B-B14F-4D97-AF65-F5344CB8AC3E}">
        <p14:creationId xmlns:p14="http://schemas.microsoft.com/office/powerpoint/2010/main" val="5340490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57532" y="286603"/>
            <a:ext cx="10198148" cy="1450757"/>
          </a:xfrm>
        </p:spPr>
        <p:txBody>
          <a:bodyPr/>
          <a:lstStyle/>
          <a:p>
            <a:r>
              <a:rPr lang="en-US" dirty="0"/>
              <a:t>Flex </a:t>
            </a:r>
            <a:r>
              <a:rPr lang="en-US" dirty="0" smtClean="0"/>
              <a:t>sensor/Bending sensor</a:t>
            </a:r>
            <a:endParaRPr lang="el-GR" dirty="0"/>
          </a:p>
        </p:txBody>
      </p:sp>
      <p:sp>
        <p:nvSpPr>
          <p:cNvPr id="6" name="TextBox 5"/>
          <p:cNvSpPr txBox="1"/>
          <p:nvPr/>
        </p:nvSpPr>
        <p:spPr>
          <a:xfrm>
            <a:off x="1069676" y="1875383"/>
            <a:ext cx="4787660" cy="4401205"/>
          </a:xfrm>
          <a:prstGeom prst="rect">
            <a:avLst/>
          </a:prstGeom>
          <a:noFill/>
        </p:spPr>
        <p:txBody>
          <a:bodyPr wrap="square" rtlCol="0">
            <a:spAutoFit/>
          </a:bodyPr>
          <a:lstStyle/>
          <a:p>
            <a:r>
              <a:rPr lang="el-GR" sz="2800" dirty="0" smtClean="0"/>
              <a:t>Ένας εύκαμπτος αισθητήρας αποτελείται από ένα υπόστρωμα φαινολικής ρητίνης με αγώγιμο μελάνι. Ένας τμηματοποιημένος αγωγός τοποθετείται στην κορυφή για να σχηματίσει ένα εύκαμπτο ποτενσιόμετρο στο οποίο η αντίσταση αλλάζει κατά την εκτροπή.</a:t>
            </a:r>
            <a:endParaRPr lang="el-GR" sz="2800" dirty="0"/>
          </a:p>
        </p:txBody>
      </p:sp>
      <p:pic>
        <p:nvPicPr>
          <p:cNvPr id="7" name="Θέση περιεχομένου 3"/>
          <p:cNvPicPr>
            <a:picLocks noGrp="1" noChangeAspect="1"/>
          </p:cNvPicPr>
          <p:nvPr>
            <p:ph idx="1"/>
          </p:nvPr>
        </p:nvPicPr>
        <p:blipFill>
          <a:blip r:embed="rId2"/>
          <a:stretch>
            <a:fillRect/>
          </a:stretch>
        </p:blipFill>
        <p:spPr>
          <a:xfrm>
            <a:off x="5857336" y="2678889"/>
            <a:ext cx="6334664" cy="2794192"/>
          </a:xfrm>
          <a:prstGeom prst="rect">
            <a:avLst/>
          </a:prstGeom>
        </p:spPr>
      </p:pic>
    </p:spTree>
    <p:extLst>
      <p:ext uri="{BB962C8B-B14F-4D97-AF65-F5344CB8AC3E}">
        <p14:creationId xmlns:p14="http://schemas.microsoft.com/office/powerpoint/2010/main" val="249026298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Flex sensor</a:t>
            </a:r>
            <a:endParaRPr lang="el-GR" dirty="0"/>
          </a:p>
        </p:txBody>
      </p:sp>
      <p:sp>
        <p:nvSpPr>
          <p:cNvPr id="4" name="TextBox 3"/>
          <p:cNvSpPr txBox="1"/>
          <p:nvPr/>
        </p:nvSpPr>
        <p:spPr>
          <a:xfrm>
            <a:off x="1097280" y="1828800"/>
            <a:ext cx="10058400" cy="4678204"/>
          </a:xfrm>
          <a:prstGeom prst="rect">
            <a:avLst/>
          </a:prstGeom>
          <a:noFill/>
        </p:spPr>
        <p:txBody>
          <a:bodyPr wrap="square" rtlCol="0">
            <a:spAutoFit/>
          </a:bodyPr>
          <a:lstStyle/>
          <a:p>
            <a:r>
              <a:rPr lang="el-GR" sz="2800" dirty="0"/>
              <a:t>Το αγώγιμο μελάνι που εκτυπώνεται στον αισθητήρα λειτουργεί ως αντίσταση. Όταν ο αισθητήρας είναι ίσιος, αυτή η αντίσταση είναι περίπου 25k.</a:t>
            </a:r>
          </a:p>
          <a:p>
            <a:r>
              <a:rPr lang="el-GR" sz="2800" dirty="0"/>
              <a:t>Όταν ο αισθητήρας είναι λυγισμένος, το αγώγιμο στρώμα τεντώνεται, με αποτέλεσμα τη μειωμένη διατομή. Αυτή η μειωμένη διατομή έχει ως αποτέλεσμα αυξημένη αντίσταση. Σε γωνία 90 °, αυτή η αντίσταση είναι περίπου 100KΩ.</a:t>
            </a:r>
          </a:p>
          <a:p>
            <a:r>
              <a:rPr lang="el-GR" sz="2800" dirty="0"/>
              <a:t>Όταν ο αισθητήρας ισιώσει ξανά, η αντίσταση επιστρέφει στην αρχική του τιμή. Μετρώντας την αντίσταση, μπορούμε να καθορίσουμε πόσο λυγισμένος είναι ο αισθητήρας.</a:t>
            </a:r>
          </a:p>
          <a:p>
            <a:endParaRPr lang="el-GR" dirty="0"/>
          </a:p>
        </p:txBody>
      </p:sp>
    </p:spTree>
    <p:extLst>
      <p:ext uri="{BB962C8B-B14F-4D97-AF65-F5344CB8AC3E}">
        <p14:creationId xmlns:p14="http://schemas.microsoft.com/office/powerpoint/2010/main" val="93127831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rotWithShape="1">
          <a:blip r:embed="rId2"/>
          <a:srcRect b="2760"/>
          <a:stretch/>
        </p:blipFill>
        <p:spPr>
          <a:xfrm>
            <a:off x="2061713" y="319177"/>
            <a:ext cx="7974074" cy="5883215"/>
          </a:xfrm>
          <a:prstGeom prst="rect">
            <a:avLst/>
          </a:prstGeom>
        </p:spPr>
      </p:pic>
    </p:spTree>
    <p:extLst>
      <p:ext uri="{BB962C8B-B14F-4D97-AF65-F5344CB8AC3E}">
        <p14:creationId xmlns:p14="http://schemas.microsoft.com/office/powerpoint/2010/main" val="26790998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Flex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03650" y="1865751"/>
            <a:ext cx="3224554" cy="4291673"/>
          </a:xfrm>
          <a:prstGeom prst="rect">
            <a:avLst/>
          </a:prstGeom>
        </p:spPr>
      </p:pic>
      <p:pic>
        <p:nvPicPr>
          <p:cNvPr id="5" name="Εικόνα 4"/>
          <p:cNvPicPr>
            <a:picLocks noChangeAspect="1"/>
          </p:cNvPicPr>
          <p:nvPr/>
        </p:nvPicPr>
        <p:blipFill>
          <a:blip r:embed="rId3"/>
          <a:stretch>
            <a:fillRect/>
          </a:stretch>
        </p:blipFill>
        <p:spPr>
          <a:xfrm>
            <a:off x="3424676" y="1865751"/>
            <a:ext cx="4340086" cy="1618081"/>
          </a:xfrm>
          <a:prstGeom prst="rect">
            <a:avLst/>
          </a:prstGeom>
        </p:spPr>
      </p:pic>
      <p:pic>
        <p:nvPicPr>
          <p:cNvPr id="6" name="Εικόνα 5"/>
          <p:cNvPicPr>
            <a:picLocks noChangeAspect="1"/>
          </p:cNvPicPr>
          <p:nvPr/>
        </p:nvPicPr>
        <p:blipFill>
          <a:blip r:embed="rId4"/>
          <a:stretch>
            <a:fillRect/>
          </a:stretch>
        </p:blipFill>
        <p:spPr>
          <a:xfrm>
            <a:off x="3494665" y="3857435"/>
            <a:ext cx="4200107" cy="1931239"/>
          </a:xfrm>
          <a:prstGeom prst="rect">
            <a:avLst/>
          </a:prstGeom>
        </p:spPr>
      </p:pic>
      <p:pic>
        <p:nvPicPr>
          <p:cNvPr id="7" name="Εικόνα 6"/>
          <p:cNvPicPr>
            <a:picLocks noChangeAspect="1"/>
          </p:cNvPicPr>
          <p:nvPr/>
        </p:nvPicPr>
        <p:blipFill>
          <a:blip r:embed="rId5"/>
          <a:stretch>
            <a:fillRect/>
          </a:stretch>
        </p:blipFill>
        <p:spPr>
          <a:xfrm>
            <a:off x="7694772" y="2996770"/>
            <a:ext cx="4225213" cy="2029634"/>
          </a:xfrm>
          <a:prstGeom prst="rect">
            <a:avLst/>
          </a:prstGeom>
        </p:spPr>
      </p:pic>
      <p:sp>
        <p:nvSpPr>
          <p:cNvPr id="8" name="Ορθογώνιο 7"/>
          <p:cNvSpPr/>
          <p:nvPr/>
        </p:nvSpPr>
        <p:spPr>
          <a:xfrm>
            <a:off x="3424676" y="1854281"/>
            <a:ext cx="4240717" cy="160055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Ορθογώνιο 8"/>
          <p:cNvSpPr/>
          <p:nvPr/>
        </p:nvSpPr>
        <p:spPr>
          <a:xfrm>
            <a:off x="6469812" y="4454893"/>
            <a:ext cx="1104180" cy="39315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Ορθογώνιο 9"/>
          <p:cNvSpPr/>
          <p:nvPr/>
        </p:nvSpPr>
        <p:spPr>
          <a:xfrm>
            <a:off x="10538603" y="3554870"/>
            <a:ext cx="1253705" cy="38740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Ορθογώνιο 10"/>
          <p:cNvSpPr/>
          <p:nvPr/>
        </p:nvSpPr>
        <p:spPr>
          <a:xfrm>
            <a:off x="4569435" y="5223292"/>
            <a:ext cx="1054988" cy="50464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Ορθογώνιο 11"/>
          <p:cNvSpPr/>
          <p:nvPr/>
        </p:nvSpPr>
        <p:spPr>
          <a:xfrm>
            <a:off x="8752390" y="4301154"/>
            <a:ext cx="1054988" cy="504648"/>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3" name="Ευθύγραμμο βέλος σύνδεσης 12"/>
          <p:cNvCxnSpPr/>
          <p:nvPr/>
        </p:nvCxnSpPr>
        <p:spPr>
          <a:xfrm>
            <a:off x="6856923" y="4848045"/>
            <a:ext cx="314392" cy="64194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Ευθύγραμμο βέλος σύνδεσης 13"/>
          <p:cNvCxnSpPr>
            <a:endCxn id="18" idx="0"/>
          </p:cNvCxnSpPr>
          <p:nvPr/>
        </p:nvCxnSpPr>
        <p:spPr>
          <a:xfrm flipH="1">
            <a:off x="11165455" y="3942272"/>
            <a:ext cx="103396" cy="11651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10820" y="5400007"/>
            <a:ext cx="2481807" cy="523220"/>
          </a:xfrm>
          <a:prstGeom prst="rect">
            <a:avLst/>
          </a:prstGeom>
          <a:noFill/>
        </p:spPr>
        <p:txBody>
          <a:bodyPr wrap="square" rtlCol="0">
            <a:spAutoFit/>
          </a:bodyPr>
          <a:lstStyle/>
          <a:p>
            <a:pPr algn="ctr"/>
            <a:r>
              <a:rPr lang="el-GR" sz="2800" b="1" dirty="0" smtClean="0"/>
              <a:t>Χωρίς κάμψη</a:t>
            </a:r>
            <a:endParaRPr lang="el-GR" sz="2800" b="1" dirty="0"/>
          </a:p>
        </p:txBody>
      </p:sp>
      <p:sp>
        <p:nvSpPr>
          <p:cNvPr id="18" name="TextBox 17"/>
          <p:cNvSpPr txBox="1"/>
          <p:nvPr/>
        </p:nvSpPr>
        <p:spPr>
          <a:xfrm>
            <a:off x="9924551" y="5107450"/>
            <a:ext cx="2481807" cy="523220"/>
          </a:xfrm>
          <a:prstGeom prst="rect">
            <a:avLst/>
          </a:prstGeom>
          <a:noFill/>
        </p:spPr>
        <p:txBody>
          <a:bodyPr wrap="square" rtlCol="0">
            <a:spAutoFit/>
          </a:bodyPr>
          <a:lstStyle/>
          <a:p>
            <a:pPr algn="ctr"/>
            <a:r>
              <a:rPr lang="el-GR" sz="2800" b="1" dirty="0" smtClean="0"/>
              <a:t>Με κάμψη</a:t>
            </a:r>
            <a:endParaRPr lang="el-GR" sz="2800" b="1" dirty="0"/>
          </a:p>
        </p:txBody>
      </p:sp>
    </p:spTree>
    <p:extLst>
      <p:ext uri="{BB962C8B-B14F-4D97-AF65-F5344CB8AC3E}">
        <p14:creationId xmlns:p14="http://schemas.microsoft.com/office/powerpoint/2010/main" val="9190886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sp>
        <p:nvSpPr>
          <p:cNvPr id="3" name="Θέση περιεχομένου 2"/>
          <p:cNvSpPr>
            <a:spLocks noGrp="1"/>
          </p:cNvSpPr>
          <p:nvPr>
            <p:ph idx="1"/>
          </p:nvPr>
        </p:nvSpPr>
        <p:spPr>
          <a:xfrm>
            <a:off x="1097280" y="1737360"/>
            <a:ext cx="10789920" cy="4675836"/>
          </a:xfrm>
        </p:spPr>
        <p:txBody>
          <a:bodyPr>
            <a:normAutofit lnSpcReduction="10000"/>
          </a:bodyPr>
          <a:lstStyle/>
          <a:p>
            <a:pPr>
              <a:buFont typeface="Wingdings" panose="05000000000000000000" pitchFamily="2" charset="2"/>
              <a:buChar char="q"/>
            </a:pPr>
            <a:r>
              <a:rPr lang="en-US" sz="2800" b="1" dirty="0" err="1"/>
              <a:t>int</a:t>
            </a:r>
            <a:r>
              <a:rPr lang="en-US" sz="2800" b="1" dirty="0"/>
              <a:t> </a:t>
            </a:r>
            <a:r>
              <a:rPr lang="en-US" sz="2800" b="1" dirty="0" err="1"/>
              <a:t>ADCflex</a:t>
            </a:r>
            <a:r>
              <a:rPr lang="en-US" sz="2800" b="1" dirty="0"/>
              <a:t> = </a:t>
            </a:r>
            <a:r>
              <a:rPr lang="en-US" sz="2800" b="1" dirty="0" err="1"/>
              <a:t>analogRead</a:t>
            </a:r>
            <a:r>
              <a:rPr lang="en-US" sz="2800" b="1" dirty="0"/>
              <a:t>(</a:t>
            </a:r>
            <a:r>
              <a:rPr lang="en-US" sz="2800" b="1" dirty="0" err="1"/>
              <a:t>flexPin</a:t>
            </a:r>
            <a:r>
              <a:rPr lang="en-US" sz="2800" b="1" dirty="0"/>
              <a:t>); </a:t>
            </a:r>
            <a:endParaRPr lang="el-GR" sz="2800" b="1" dirty="0" smtClean="0"/>
          </a:p>
          <a:p>
            <a:pPr marL="0" indent="0">
              <a:buNone/>
            </a:pPr>
            <a:r>
              <a:rPr lang="el-GR" sz="2800" dirty="0" smtClean="0"/>
              <a:t>Τιμές 0 έως 1023.</a:t>
            </a:r>
            <a:endParaRPr lang="en-US" sz="2800" dirty="0"/>
          </a:p>
          <a:p>
            <a:pPr>
              <a:buFont typeface="Wingdings" panose="05000000000000000000" pitchFamily="2" charset="2"/>
              <a:buChar char="q"/>
            </a:pPr>
            <a:r>
              <a:rPr lang="en-US" sz="2800" b="1" dirty="0"/>
              <a:t>float </a:t>
            </a:r>
            <a:r>
              <a:rPr lang="en-US" sz="2800" b="1" dirty="0" err="1"/>
              <a:t>Vflex</a:t>
            </a:r>
            <a:r>
              <a:rPr lang="en-US" sz="2800" b="1" dirty="0"/>
              <a:t> = </a:t>
            </a:r>
            <a:r>
              <a:rPr lang="en-US" sz="2800" b="1" dirty="0" err="1" smtClean="0"/>
              <a:t>ADCflex</a:t>
            </a:r>
            <a:r>
              <a:rPr lang="el-GR" sz="2800" b="1" dirty="0" smtClean="0"/>
              <a:t> </a:t>
            </a:r>
            <a:r>
              <a:rPr lang="en-US" sz="2800" b="1" dirty="0" smtClean="0"/>
              <a:t>*</a:t>
            </a:r>
            <a:r>
              <a:rPr lang="el-GR" sz="2800" b="1" dirty="0" smtClean="0"/>
              <a:t> </a:t>
            </a:r>
            <a:r>
              <a:rPr lang="en-US" sz="2800" b="1" dirty="0" smtClean="0"/>
              <a:t>VCC/1023.0</a:t>
            </a:r>
            <a:r>
              <a:rPr lang="en-US" sz="2800" b="1" dirty="0"/>
              <a:t>; </a:t>
            </a:r>
            <a:endParaRPr lang="en-US" sz="2800" dirty="0"/>
          </a:p>
          <a:p>
            <a:pPr marL="0" indent="0">
              <a:buNone/>
            </a:pPr>
            <a:r>
              <a:rPr lang="en-US" sz="2800" b="1" dirty="0"/>
              <a:t>float </a:t>
            </a:r>
            <a:r>
              <a:rPr lang="en-US" sz="2800" b="1" dirty="0" err="1"/>
              <a:t>Rflex</a:t>
            </a:r>
            <a:r>
              <a:rPr lang="en-US" sz="2800" b="1" dirty="0"/>
              <a:t> = R_DIV*(VCC/Vflex-1.0); </a:t>
            </a:r>
            <a:endParaRPr lang="el-GR" sz="2800" b="1" dirty="0" smtClean="0"/>
          </a:p>
          <a:p>
            <a:pPr marL="0" indent="0">
              <a:buNone/>
            </a:pPr>
            <a:r>
              <a:rPr lang="el-GR" sz="2800" dirty="0" smtClean="0"/>
              <a:t>Υπολογισμός της αντίστασης </a:t>
            </a:r>
            <a:r>
              <a:rPr lang="en-US" sz="2800" b="1" dirty="0" err="1" smtClean="0"/>
              <a:t>Rflex</a:t>
            </a:r>
            <a:r>
              <a:rPr lang="el-GR" sz="2800" b="1" dirty="0" smtClean="0"/>
              <a:t> </a:t>
            </a:r>
            <a:r>
              <a:rPr lang="el-GR" sz="2800" dirty="0" smtClean="0"/>
              <a:t>του αισθητήρα ανάλογα με το πόσο λυγισμένος είναι.</a:t>
            </a:r>
            <a:r>
              <a:rPr lang="en-US" sz="2800" dirty="0" smtClean="0"/>
              <a:t> </a:t>
            </a:r>
            <a:endParaRPr lang="el-GR" sz="2800" dirty="0" smtClean="0"/>
          </a:p>
          <a:p>
            <a:pPr>
              <a:buFont typeface="Wingdings" panose="05000000000000000000" pitchFamily="2" charset="2"/>
              <a:buChar char="q"/>
            </a:pPr>
            <a:r>
              <a:rPr lang="en-US" sz="2800" b="1" dirty="0" smtClean="0"/>
              <a:t>float </a:t>
            </a:r>
            <a:r>
              <a:rPr lang="en-US" sz="2800" b="1" dirty="0"/>
              <a:t>angle </a:t>
            </a:r>
            <a:r>
              <a:rPr lang="en-US" sz="2800" b="1" dirty="0" smtClean="0"/>
              <a:t>= </a:t>
            </a:r>
            <a:r>
              <a:rPr lang="en-US" sz="2800" b="1" dirty="0"/>
              <a:t>map(</a:t>
            </a:r>
            <a:r>
              <a:rPr lang="en-US" sz="2800" b="1" dirty="0" err="1"/>
              <a:t>Rflex</a:t>
            </a:r>
            <a:r>
              <a:rPr lang="en-US" sz="2800" b="1" dirty="0"/>
              <a:t>, </a:t>
            </a:r>
            <a:r>
              <a:rPr lang="en-US" sz="2800" b="1" dirty="0" err="1"/>
              <a:t>flatResistance</a:t>
            </a:r>
            <a:r>
              <a:rPr lang="en-US" sz="2800" b="1" dirty="0"/>
              <a:t>, </a:t>
            </a:r>
            <a:r>
              <a:rPr lang="en-US" sz="2800" b="1" dirty="0" err="1"/>
              <a:t>bendResistance</a:t>
            </a:r>
            <a:r>
              <a:rPr lang="en-US" sz="2800" b="1" dirty="0"/>
              <a:t>, 0, 90.0</a:t>
            </a:r>
            <a:r>
              <a:rPr lang="en-US" sz="2800" b="1" dirty="0" smtClean="0"/>
              <a:t>);</a:t>
            </a:r>
            <a:endParaRPr lang="el-GR" sz="2800" b="1" dirty="0" smtClean="0"/>
          </a:p>
          <a:p>
            <a:pPr marL="0" indent="0">
              <a:buNone/>
            </a:pPr>
            <a:r>
              <a:rPr lang="el-GR" sz="2800" dirty="0" smtClean="0"/>
              <a:t>Υπολογισμός της γωνίας λυγίσματος.</a:t>
            </a:r>
          </a:p>
          <a:p>
            <a:pPr>
              <a:buFont typeface="Wingdings" panose="05000000000000000000" pitchFamily="2" charset="2"/>
              <a:buChar char="q"/>
            </a:pPr>
            <a:r>
              <a:rPr lang="el-GR" sz="2800" dirty="0" smtClean="0"/>
              <a:t>Οι τύποι υπολογισμών βρίσκονται στο </a:t>
            </a:r>
            <a:r>
              <a:rPr lang="en-US" sz="2800" dirty="0" smtClean="0"/>
              <a:t>datasheet </a:t>
            </a:r>
            <a:r>
              <a:rPr lang="el-GR" sz="2800" dirty="0" smtClean="0"/>
              <a:t>του αισθητήρα.</a:t>
            </a:r>
            <a:endParaRPr lang="el-GR" sz="2800" dirty="0"/>
          </a:p>
        </p:txBody>
      </p:sp>
    </p:spTree>
    <p:extLst>
      <p:ext uri="{BB962C8B-B14F-4D97-AF65-F5344CB8AC3E}">
        <p14:creationId xmlns:p14="http://schemas.microsoft.com/office/powerpoint/2010/main" val="16285643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l-GR" dirty="0" smtClean="0"/>
              <a:t>11</a:t>
            </a:r>
            <a:endParaRPr lang="el-GR" dirty="0"/>
          </a:p>
        </p:txBody>
      </p:sp>
      <p:sp>
        <p:nvSpPr>
          <p:cNvPr id="3" name="Θέση περιεχομένου 2"/>
          <p:cNvSpPr>
            <a:spLocks noGrp="1"/>
          </p:cNvSpPr>
          <p:nvPr>
            <p:ph idx="1"/>
          </p:nvPr>
        </p:nvSpPr>
        <p:spPr>
          <a:xfrm>
            <a:off x="1097280" y="1845733"/>
            <a:ext cx="10660524" cy="4667209"/>
          </a:xfrm>
        </p:spPr>
        <p:txBody>
          <a:bodyPr>
            <a:normAutofit/>
          </a:bodyPr>
          <a:lstStyle/>
          <a:p>
            <a:r>
              <a:rPr lang="el-GR" sz="2800" dirty="0"/>
              <a:t>Να τυπώνεται στο </a:t>
            </a:r>
            <a:r>
              <a:rPr lang="en-US" sz="2800" dirty="0"/>
              <a:t>serial monitor</a:t>
            </a:r>
            <a:r>
              <a:rPr lang="el-GR" sz="2800" dirty="0"/>
              <a:t>:</a:t>
            </a:r>
            <a:r>
              <a:rPr lang="en-US" sz="2800" dirty="0"/>
              <a:t> </a:t>
            </a:r>
            <a:endParaRPr lang="el-GR" sz="2800" dirty="0" smtClean="0"/>
          </a:p>
          <a:p>
            <a:r>
              <a:rPr lang="en-US" sz="2800" dirty="0" smtClean="0"/>
              <a:t>"Resistance</a:t>
            </a:r>
            <a:r>
              <a:rPr lang="en-US" sz="2800" dirty="0"/>
              <a:t>: </a:t>
            </a:r>
            <a:r>
              <a:rPr lang="el-GR" sz="2800" dirty="0" smtClean="0"/>
              <a:t>… </a:t>
            </a:r>
            <a:r>
              <a:rPr lang="en-US" sz="2800" dirty="0" smtClean="0"/>
              <a:t>ohms"</a:t>
            </a:r>
          </a:p>
          <a:p>
            <a:pPr marL="0" indent="0">
              <a:buNone/>
            </a:pPr>
            <a:r>
              <a:rPr lang="el-GR" sz="2800" dirty="0" smtClean="0"/>
              <a:t> </a:t>
            </a:r>
            <a:r>
              <a:rPr lang="en-US" sz="2800" dirty="0" smtClean="0"/>
              <a:t>"Bend:</a:t>
            </a:r>
            <a:r>
              <a:rPr lang="el-GR" sz="2800" dirty="0" smtClean="0"/>
              <a:t> … </a:t>
            </a:r>
            <a:r>
              <a:rPr lang="en-US" sz="2800" dirty="0"/>
              <a:t>degrees</a:t>
            </a:r>
            <a:r>
              <a:rPr lang="en-US" sz="2800" dirty="0" smtClean="0"/>
              <a:t>"</a:t>
            </a:r>
            <a:endParaRPr lang="el-GR" sz="2800" dirty="0" smtClean="0"/>
          </a:p>
          <a:p>
            <a:pPr marL="0" indent="0">
              <a:buNone/>
            </a:pPr>
            <a:r>
              <a:rPr lang="el-GR" sz="2800" dirty="0"/>
              <a:t> </a:t>
            </a:r>
            <a:r>
              <a:rPr lang="en-US" sz="2800" dirty="0" smtClean="0"/>
              <a:t>" "</a:t>
            </a:r>
            <a:endParaRPr lang="el-GR" sz="2800" dirty="0"/>
          </a:p>
          <a:p>
            <a:pPr marL="0" indent="0">
              <a:buNone/>
            </a:pPr>
            <a:endParaRPr lang="en-US" sz="2800" dirty="0"/>
          </a:p>
          <a:p>
            <a:r>
              <a:rPr lang="el-GR" sz="2800" dirty="0" smtClean="0"/>
              <a:t>Υλικά</a:t>
            </a:r>
            <a:r>
              <a:rPr lang="el-GR" sz="2800" dirty="0"/>
              <a:t>:</a:t>
            </a:r>
          </a:p>
          <a:p>
            <a:pPr>
              <a:buFont typeface="Wingdings" panose="05000000000000000000" pitchFamily="2" charset="2"/>
              <a:buChar char="Ø"/>
            </a:pPr>
            <a:r>
              <a:rPr lang="en-US" sz="2800" dirty="0"/>
              <a:t>Force </a:t>
            </a:r>
            <a:r>
              <a:rPr lang="en-US" sz="2800" dirty="0" smtClean="0"/>
              <a:t>sensor</a:t>
            </a:r>
            <a:r>
              <a:rPr lang="el-GR" sz="2800" dirty="0" smtClean="0"/>
              <a:t>, Αντίσταση </a:t>
            </a:r>
            <a:r>
              <a:rPr lang="en-US" sz="2800" dirty="0" smtClean="0"/>
              <a:t>47</a:t>
            </a:r>
            <a:r>
              <a:rPr lang="el-GR" sz="2800" dirty="0" smtClean="0"/>
              <a:t>Κ</a:t>
            </a:r>
            <a:r>
              <a:rPr lang="en-US" sz="2800" dirty="0" smtClean="0"/>
              <a:t>ohm</a:t>
            </a:r>
          </a:p>
          <a:p>
            <a:pPr marL="0" indent="0">
              <a:buNone/>
            </a:pPr>
            <a:endParaRPr lang="el-GR" dirty="0"/>
          </a:p>
        </p:txBody>
      </p:sp>
    </p:spTree>
    <p:extLst>
      <p:ext uri="{BB962C8B-B14F-4D97-AF65-F5344CB8AC3E}">
        <p14:creationId xmlns:p14="http://schemas.microsoft.com/office/powerpoint/2010/main" val="4072338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17917" y="303856"/>
            <a:ext cx="10180895" cy="1450757"/>
          </a:xfrm>
        </p:spPr>
        <p:txBody>
          <a:bodyPr/>
          <a:lstStyle/>
          <a:p>
            <a:r>
              <a:rPr lang="en-US" dirty="0"/>
              <a:t>Red Laser Transmitter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8822306" y="2651723"/>
            <a:ext cx="3257550" cy="2705100"/>
          </a:xfrm>
          <a:prstGeom prst="rect">
            <a:avLst/>
          </a:prstGeom>
        </p:spPr>
      </p:pic>
      <p:sp>
        <p:nvSpPr>
          <p:cNvPr id="5" name="TextBox 4"/>
          <p:cNvSpPr txBox="1"/>
          <p:nvPr/>
        </p:nvSpPr>
        <p:spPr>
          <a:xfrm>
            <a:off x="1017917" y="1926781"/>
            <a:ext cx="8151962" cy="4401205"/>
          </a:xfrm>
          <a:prstGeom prst="rect">
            <a:avLst/>
          </a:prstGeom>
          <a:noFill/>
        </p:spPr>
        <p:txBody>
          <a:bodyPr wrap="square" rtlCol="0">
            <a:spAutoFit/>
          </a:bodyPr>
          <a:lstStyle/>
          <a:p>
            <a:r>
              <a:rPr lang="el-GR" sz="2800" dirty="0"/>
              <a:t>Η δίοδος λέιζερ είναι μια συσκευή ημιαγωγών παρόμοια με μια δίοδο εκπομπής φωτός (LED). Χρησιμοποιεί </a:t>
            </a:r>
            <a:r>
              <a:rPr lang="el-GR" sz="2800" dirty="0" smtClean="0"/>
              <a:t>επαφή </a:t>
            </a:r>
            <a:r>
              <a:rPr lang="el-GR" sz="2800" dirty="0"/>
              <a:t>p-n για να </a:t>
            </a:r>
            <a:r>
              <a:rPr lang="el-GR" sz="2800" b="1" dirty="0"/>
              <a:t>εκπέμπει συνεκτικό φως στο οποίο όλα τα κύματα είναι στην ίδια συχνότητα και φάση</a:t>
            </a:r>
            <a:r>
              <a:rPr lang="el-GR" sz="2800" dirty="0"/>
              <a:t>. Αυτό το συνεκτικό φως παράγεται από τη δίοδο λέιζερ χρησιμοποιώντας μια διαδικασία που ορίζεται </a:t>
            </a:r>
            <a:r>
              <a:rPr lang="el-GR" sz="2800" dirty="0" smtClean="0"/>
              <a:t>ως Ενίσχυση </a:t>
            </a:r>
            <a:r>
              <a:rPr lang="el-GR" sz="2800" dirty="0"/>
              <a:t>φωτός από διεγερμένη εκπομπή </a:t>
            </a:r>
            <a:r>
              <a:rPr lang="el-GR" sz="2800" dirty="0" smtClean="0"/>
              <a:t>ακτινοβολίας(</a:t>
            </a:r>
            <a:r>
              <a:rPr lang="en-US" sz="2800" b="1" dirty="0"/>
              <a:t>light amplification by stimulated emission of </a:t>
            </a:r>
            <a:r>
              <a:rPr lang="en-US" sz="2800" b="1" dirty="0" smtClean="0"/>
              <a:t>radiation</a:t>
            </a:r>
            <a:r>
              <a:rPr lang="el-GR" sz="2800" dirty="0" smtClean="0"/>
              <a:t>), </a:t>
            </a:r>
            <a:r>
              <a:rPr lang="el-GR" sz="2800" dirty="0"/>
              <a:t>η οποία συντομογραφείται ως LASER</a:t>
            </a:r>
            <a:r>
              <a:rPr lang="el-GR" sz="2800" dirty="0" smtClean="0"/>
              <a:t>.</a:t>
            </a:r>
            <a:endParaRPr lang="el-GR" sz="2800" dirty="0"/>
          </a:p>
        </p:txBody>
      </p:sp>
    </p:spTree>
    <p:extLst>
      <p:ext uri="{BB962C8B-B14F-4D97-AF65-F5344CB8AC3E}">
        <p14:creationId xmlns:p14="http://schemas.microsoft.com/office/powerpoint/2010/main" val="18131010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11</a:t>
            </a:r>
          </a:p>
        </p:txBody>
      </p:sp>
      <p:pic>
        <p:nvPicPr>
          <p:cNvPr id="4" name="Θέση περιεχομένου 3"/>
          <p:cNvPicPr>
            <a:picLocks noGrp="1" noChangeAspect="1"/>
          </p:cNvPicPr>
          <p:nvPr>
            <p:ph idx="1"/>
          </p:nvPr>
        </p:nvPicPr>
        <p:blipFill>
          <a:blip r:embed="rId2"/>
          <a:stretch>
            <a:fillRect/>
          </a:stretch>
        </p:blipFill>
        <p:spPr>
          <a:xfrm>
            <a:off x="3182286" y="1834112"/>
            <a:ext cx="5888388" cy="4411412"/>
          </a:xfrm>
          <a:prstGeom prst="rect">
            <a:avLst/>
          </a:prstGeom>
        </p:spPr>
      </p:pic>
    </p:spTree>
    <p:extLst>
      <p:ext uri="{BB962C8B-B14F-4D97-AF65-F5344CB8AC3E}">
        <p14:creationId xmlns:p14="http://schemas.microsoft.com/office/powerpoint/2010/main" val="1507886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07034" y="286603"/>
            <a:ext cx="10948646" cy="1450757"/>
          </a:xfrm>
        </p:spPr>
        <p:txBody>
          <a:bodyPr/>
          <a:lstStyle/>
          <a:p>
            <a:r>
              <a:rPr lang="en-US" dirty="0"/>
              <a:t>Project</a:t>
            </a:r>
            <a:r>
              <a:rPr lang="el-GR" dirty="0"/>
              <a:t> 11</a:t>
            </a:r>
          </a:p>
        </p:txBody>
      </p:sp>
      <p:sp>
        <p:nvSpPr>
          <p:cNvPr id="3" name="Θέση περιεχομένου 2"/>
          <p:cNvSpPr>
            <a:spLocks noGrp="1"/>
          </p:cNvSpPr>
          <p:nvPr>
            <p:ph idx="1"/>
          </p:nvPr>
        </p:nvSpPr>
        <p:spPr>
          <a:xfrm>
            <a:off x="207034" y="1845733"/>
            <a:ext cx="11800936" cy="4494681"/>
          </a:xfrm>
        </p:spPr>
        <p:txBody>
          <a:bodyPr numCol="2">
            <a:normAutofit/>
          </a:bodyPr>
          <a:lstStyle/>
          <a:p>
            <a:pPr marL="0" indent="0">
              <a:buNone/>
            </a:pPr>
            <a:r>
              <a:rPr lang="en-US" dirty="0" err="1">
                <a:solidFill>
                  <a:srgbClr val="8000FF"/>
                </a:solidFill>
                <a:latin typeface="Courier New" panose="02070309020205020404" pitchFamily="49" charset="0"/>
              </a:rPr>
              <a:t>const</a:t>
            </a:r>
            <a:r>
              <a:rPr lang="en-US" dirty="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flexPin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A0</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Pin connected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to voltage divider output </a:t>
            </a:r>
            <a:endParaRPr lang="el-GR" dirty="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VCC </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5</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//voltage at </a:t>
            </a:r>
            <a:r>
              <a:rPr lang="en-US" dirty="0" err="1" smtClean="0">
                <a:solidFill>
                  <a:srgbClr val="008000"/>
                </a:solidFill>
                <a:latin typeface="Courier New" panose="02070309020205020404" pitchFamily="49" charset="0"/>
              </a:rPr>
              <a:t>Ardunio</a:t>
            </a:r>
            <a:r>
              <a:rPr lang="en-US" dirty="0" smtClean="0">
                <a:solidFill>
                  <a:srgbClr val="008000"/>
                </a:solidFill>
                <a:latin typeface="Courier New" panose="02070309020205020404" pitchFamily="49" charset="0"/>
              </a:rPr>
              <a:t> 5V line </a:t>
            </a:r>
            <a:endParaRPr lang="el-GR"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R_DIV </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10.000</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//resistor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used to create a voltage divider </a:t>
            </a: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flatResistance</a:t>
            </a:r>
            <a:r>
              <a:rPr lang="en-US" dirty="0" smtClean="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25000.0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smtClean="0">
                <a:solidFill>
                  <a:srgbClr val="008000"/>
                </a:solidFill>
                <a:latin typeface="Courier New" panose="02070309020205020404" pitchFamily="49" charset="0"/>
              </a:rPr>
              <a:t>//resistance when flat </a:t>
            </a:r>
            <a:endParaRPr lang="el-GR"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bendResistance</a:t>
            </a:r>
            <a:r>
              <a:rPr lang="en-US" dirty="0" smtClean="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100000.0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smtClean="0">
                <a:solidFill>
                  <a:srgbClr val="008000"/>
                </a:solidFill>
                <a:latin typeface="Courier New" panose="02070309020205020404" pitchFamily="49" charset="0"/>
              </a:rPr>
              <a:t>//resistance at 90 </a:t>
            </a:r>
            <a:r>
              <a:rPr lang="en-US" dirty="0" err="1" smtClean="0">
                <a:solidFill>
                  <a:srgbClr val="008000"/>
                </a:solidFill>
                <a:latin typeface="Courier New" panose="02070309020205020404" pitchFamily="49" charset="0"/>
              </a:rPr>
              <a:t>deg</a:t>
            </a:r>
            <a:r>
              <a:rPr lang="en-US" dirty="0" smtClean="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setup</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flexPin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INPUT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loop</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//Read the ADC, and calculate voltage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and resistance from it </a:t>
            </a:r>
            <a:endParaRPr lang="el-GR"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ADCflex</a:t>
            </a:r>
            <a:r>
              <a:rPr lang="en-US" dirty="0" smtClean="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analogRead</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flexPin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Vflex</a:t>
            </a:r>
            <a:r>
              <a:rPr lang="en-US" dirty="0" smtClean="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ADCflex</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VCC</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1023.0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Rflex</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000000"/>
                </a:solidFill>
                <a:latin typeface="Courier New" panose="02070309020205020404" pitchFamily="49" charset="0"/>
              </a:rPr>
              <a:t>R_DIV</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VCC</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Vflex</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"Resistance: "</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String</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Rflex</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 </a:t>
            </a:r>
            <a:r>
              <a:rPr lang="en-US" dirty="0" smtClean="0">
                <a:solidFill>
                  <a:srgbClr val="808080"/>
                </a:solidFill>
                <a:latin typeface="Courier New" panose="02070309020205020404" pitchFamily="49" charset="0"/>
              </a:rPr>
              <a:t>ohms"</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p:txBody>
      </p:sp>
    </p:spTree>
    <p:extLst>
      <p:ext uri="{BB962C8B-B14F-4D97-AF65-F5344CB8AC3E}">
        <p14:creationId xmlns:p14="http://schemas.microsoft.com/office/powerpoint/2010/main" val="36290184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11</a:t>
            </a:r>
          </a:p>
        </p:txBody>
      </p:sp>
      <p:sp>
        <p:nvSpPr>
          <p:cNvPr id="3" name="Θέση περιεχομένου 2"/>
          <p:cNvSpPr>
            <a:spLocks noGrp="1"/>
          </p:cNvSpPr>
          <p:nvPr>
            <p:ph idx="1"/>
          </p:nvPr>
        </p:nvSpPr>
        <p:spPr/>
        <p:txBody>
          <a:bodyPr/>
          <a:lstStyle/>
          <a:p>
            <a:pPr marL="0" indent="0">
              <a:buNone/>
            </a:pPr>
            <a:r>
              <a:rPr lang="en-US" dirty="0">
                <a:solidFill>
                  <a:srgbClr val="008000"/>
                </a:solidFill>
                <a:latin typeface="Courier New" panose="02070309020205020404" pitchFamily="49" charset="0"/>
              </a:rPr>
              <a:t>//Use the calculated resistance to estimate the sensor's bend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angle</a:t>
            </a:r>
            <a:r>
              <a:rPr lang="en-US" dirty="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angle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map</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Rflex</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flatResistance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bendResistance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90.0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"Bend: "</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String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angle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 degrees"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312079728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sz="8000" b="1" dirty="0">
                <a:solidFill>
                  <a:prstClr val="black">
                    <a:lumMod val="75000"/>
                    <a:lumOff val="25000"/>
                  </a:prstClr>
                </a:solidFill>
              </a:rPr>
              <a:t>THE END!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76410" y="2085486"/>
            <a:ext cx="5700139" cy="3842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8398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50498" y="286603"/>
            <a:ext cx="10405182" cy="1450757"/>
          </a:xfrm>
        </p:spPr>
        <p:txBody>
          <a:bodyPr/>
          <a:lstStyle/>
          <a:p>
            <a:r>
              <a:rPr lang="en-US" dirty="0"/>
              <a:t>Red Laser Transmitter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8575391" y="2337111"/>
            <a:ext cx="3479501" cy="2631704"/>
          </a:xfrm>
          <a:prstGeom prst="rect">
            <a:avLst/>
          </a:prstGeom>
        </p:spPr>
      </p:pic>
      <p:sp>
        <p:nvSpPr>
          <p:cNvPr id="5" name="TextBox 4"/>
          <p:cNvSpPr txBox="1"/>
          <p:nvPr/>
        </p:nvSpPr>
        <p:spPr>
          <a:xfrm>
            <a:off x="750497" y="1737360"/>
            <a:ext cx="8151963" cy="5170646"/>
          </a:xfrm>
          <a:prstGeom prst="rect">
            <a:avLst/>
          </a:prstGeom>
          <a:noFill/>
        </p:spPr>
        <p:txBody>
          <a:bodyPr wrap="square" rtlCol="0">
            <a:spAutoFit/>
          </a:bodyPr>
          <a:lstStyle/>
          <a:p>
            <a:r>
              <a:rPr lang="el-GR" sz="2400" dirty="0"/>
              <a:t>Το φως από το φως του ήλιου ή από τις περισσότερες από τις τεχνητές πηγές φωτός περιέχει κύματα πολλαπλών μηκών κύματος και είναι εκτός φάσης μεταξύ τους. </a:t>
            </a:r>
            <a:endParaRPr lang="el-GR" sz="2400" dirty="0" smtClean="0"/>
          </a:p>
          <a:p>
            <a:r>
              <a:rPr lang="el-GR" sz="2400" dirty="0" smtClean="0"/>
              <a:t>Τα </a:t>
            </a:r>
            <a:r>
              <a:rPr lang="el-GR" sz="2400" dirty="0"/>
              <a:t>κύματα φωτός από μονοχρωματικές πηγές φωτός όπως ο λαμπτήρας πυρακτώσεως επίσης δεν βρίσκονται σε φάση μεταξύ τους. </a:t>
            </a:r>
            <a:endParaRPr lang="el-GR" sz="2400" dirty="0" smtClean="0"/>
          </a:p>
          <a:p>
            <a:r>
              <a:rPr lang="el-GR" sz="2400" dirty="0" smtClean="0"/>
              <a:t>Σε </a:t>
            </a:r>
            <a:r>
              <a:rPr lang="el-GR" sz="2400" dirty="0"/>
              <a:t>αντίθεση με τις προηγούμενες πηγές φωτός, οι δίοδοι λέιζερ παράγουν μια στενή δέσμη φωτός λέιζερ στην οποία όλα τα κύματα φωτός έχουν παρόμοια μήκη κύματος και βρίσκονται σε φάση μεταξύ τους</a:t>
            </a:r>
            <a:r>
              <a:rPr lang="el-GR" sz="2400" dirty="0" smtClean="0"/>
              <a:t>. </a:t>
            </a:r>
            <a:r>
              <a:rPr lang="el-GR" sz="2400" dirty="0"/>
              <a:t>Αυτός είναι ο λόγος για τον οποίο οι ακτίνες λέιζερ είναι πολύ φωτεινές και μπορούν να εστιαστούν σε πολύ μικρό σημείο</a:t>
            </a:r>
            <a:r>
              <a:rPr lang="el-GR" sz="2400" dirty="0" smtClean="0"/>
              <a:t>.</a:t>
            </a:r>
            <a:endParaRPr lang="el-GR" sz="2400" dirty="0"/>
          </a:p>
          <a:p>
            <a:endParaRPr lang="el-GR" sz="2400" dirty="0"/>
          </a:p>
          <a:p>
            <a:endParaRPr lang="el-GR" dirty="0"/>
          </a:p>
        </p:txBody>
      </p:sp>
    </p:spTree>
    <p:extLst>
      <p:ext uri="{BB962C8B-B14F-4D97-AF65-F5344CB8AC3E}">
        <p14:creationId xmlns:p14="http://schemas.microsoft.com/office/powerpoint/2010/main" val="1876349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Red Laser Transmitter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999629" y="1820384"/>
            <a:ext cx="8253702" cy="4510831"/>
          </a:xfrm>
          <a:prstGeom prst="rect">
            <a:avLst/>
          </a:prstGeom>
        </p:spPr>
      </p:pic>
      <p:pic>
        <p:nvPicPr>
          <p:cNvPr id="5" name="Εικόνα 4"/>
          <p:cNvPicPr>
            <a:picLocks noChangeAspect="1"/>
          </p:cNvPicPr>
          <p:nvPr/>
        </p:nvPicPr>
        <p:blipFill>
          <a:blip r:embed="rId3"/>
          <a:stretch>
            <a:fillRect/>
          </a:stretch>
        </p:blipFill>
        <p:spPr>
          <a:xfrm>
            <a:off x="8411653" y="1820384"/>
            <a:ext cx="2114550" cy="257175"/>
          </a:xfrm>
          <a:prstGeom prst="rect">
            <a:avLst/>
          </a:prstGeom>
        </p:spPr>
      </p:pic>
    </p:spTree>
    <p:extLst>
      <p:ext uri="{BB962C8B-B14F-4D97-AF65-F5344CB8AC3E}">
        <p14:creationId xmlns:p14="http://schemas.microsoft.com/office/powerpoint/2010/main" val="4266173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Red Laser Transmitter Module</a:t>
            </a:r>
            <a:endParaRPr lang="el-GR" dirty="0"/>
          </a:p>
        </p:txBody>
      </p:sp>
      <p:sp>
        <p:nvSpPr>
          <p:cNvPr id="4" name="TextBox 3"/>
          <p:cNvSpPr txBox="1"/>
          <p:nvPr/>
        </p:nvSpPr>
        <p:spPr>
          <a:xfrm>
            <a:off x="6676845" y="2452976"/>
            <a:ext cx="5253487" cy="3108543"/>
          </a:xfrm>
          <a:prstGeom prst="rect">
            <a:avLst/>
          </a:prstGeom>
          <a:noFill/>
        </p:spPr>
        <p:txBody>
          <a:bodyPr wrap="square" rtlCol="0">
            <a:spAutoFit/>
          </a:bodyPr>
          <a:lstStyle/>
          <a:p>
            <a:r>
              <a:rPr lang="el-GR" sz="2800" dirty="0" smtClean="0"/>
              <a:t>Τα </a:t>
            </a:r>
            <a:r>
              <a:rPr lang="en-US" sz="2800" dirty="0" smtClean="0"/>
              <a:t>laser</a:t>
            </a:r>
            <a:r>
              <a:rPr lang="el-GR" sz="2800" dirty="0" smtClean="0"/>
              <a:t> </a:t>
            </a:r>
            <a:r>
              <a:rPr lang="el-GR" sz="2800" dirty="0"/>
              <a:t>χρησιμοποιούνται ευρέως σε διάφορες συσκευές όπως εκτυπωτές λέιζερ, αναγνώστες γραμμωτού κώδικα, συστήματα ασφαλείας, Αυτόνομα οχήματα (LIDAR), επικοινωνίες οπτικών ινών κ.λπ.</a:t>
            </a:r>
          </a:p>
        </p:txBody>
      </p:sp>
      <p:pic>
        <p:nvPicPr>
          <p:cNvPr id="5" name="Εικόνα 4"/>
          <p:cNvPicPr>
            <a:picLocks noChangeAspect="1"/>
          </p:cNvPicPr>
          <p:nvPr/>
        </p:nvPicPr>
        <p:blipFill rotWithShape="1">
          <a:blip r:embed="rId2"/>
          <a:srcRect l="16679" t="28065" r="17028"/>
          <a:stretch/>
        </p:blipFill>
        <p:spPr>
          <a:xfrm>
            <a:off x="3648973" y="2009955"/>
            <a:ext cx="2191110" cy="3994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Εικόνα 5"/>
          <p:cNvPicPr>
            <a:picLocks noChangeAspect="1"/>
          </p:cNvPicPr>
          <p:nvPr/>
        </p:nvPicPr>
        <p:blipFill rotWithShape="1">
          <a:blip r:embed="rId3"/>
          <a:srcRect l="9873" t="30268" r="9695"/>
          <a:stretch/>
        </p:blipFill>
        <p:spPr>
          <a:xfrm>
            <a:off x="1097280" y="2009955"/>
            <a:ext cx="2191110" cy="4031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769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Περιεχόμενα</a:t>
            </a:r>
            <a:endParaRPr lang="el-GR" dirty="0"/>
          </a:p>
        </p:txBody>
      </p:sp>
      <p:sp>
        <p:nvSpPr>
          <p:cNvPr id="3" name="Θέση περιεχομένου 2"/>
          <p:cNvSpPr>
            <a:spLocks noGrp="1"/>
          </p:cNvSpPr>
          <p:nvPr>
            <p:ph idx="1"/>
          </p:nvPr>
        </p:nvSpPr>
        <p:spPr>
          <a:xfrm>
            <a:off x="1097280" y="1737360"/>
            <a:ext cx="10229203" cy="4744848"/>
          </a:xfrm>
        </p:spPr>
        <p:txBody>
          <a:bodyPr numCol="1">
            <a:normAutofit lnSpcReduction="10000"/>
          </a:bodyPr>
          <a:lstStyle/>
          <a:p>
            <a:pPr marL="514350" indent="-514350">
              <a:buFont typeface="+mj-lt"/>
              <a:buAutoNum type="arabicPeriod"/>
            </a:pPr>
            <a:r>
              <a:rPr lang="en-US" sz="2800" dirty="0" smtClean="0"/>
              <a:t>Gas sensor</a:t>
            </a:r>
          </a:p>
          <a:p>
            <a:pPr marL="514350" indent="-514350">
              <a:buFont typeface="+mj-lt"/>
              <a:buAutoNum type="arabicPeriod"/>
            </a:pPr>
            <a:r>
              <a:rPr lang="en-US" sz="2800" dirty="0"/>
              <a:t>Red Laser Transmitter </a:t>
            </a:r>
            <a:r>
              <a:rPr lang="en-US" sz="2800" dirty="0" smtClean="0"/>
              <a:t>Module</a:t>
            </a:r>
          </a:p>
          <a:p>
            <a:pPr marL="514350" indent="-514350">
              <a:buFont typeface="+mj-lt"/>
              <a:buAutoNum type="arabicPeriod"/>
            </a:pPr>
            <a:r>
              <a:rPr lang="en-US" sz="2800" dirty="0"/>
              <a:t>Atmospheric Pressure Sensor</a:t>
            </a:r>
          </a:p>
          <a:p>
            <a:pPr marL="514350" indent="-514350">
              <a:buFont typeface="+mj-lt"/>
              <a:buAutoNum type="arabicPeriod"/>
            </a:pPr>
            <a:r>
              <a:rPr lang="en-US" sz="2800" dirty="0"/>
              <a:t>Soil Hygrometer/Moisture Detection </a:t>
            </a:r>
            <a:r>
              <a:rPr lang="en-US" sz="2800" dirty="0" smtClean="0"/>
              <a:t>Module</a:t>
            </a:r>
          </a:p>
          <a:p>
            <a:pPr marL="514350" indent="-514350">
              <a:buFont typeface="+mj-lt"/>
              <a:buAutoNum type="arabicPeriod"/>
            </a:pPr>
            <a:r>
              <a:rPr lang="en-US" sz="2800" dirty="0" smtClean="0"/>
              <a:t>Card reader</a:t>
            </a:r>
            <a:endParaRPr lang="el-GR" sz="2800" dirty="0" smtClean="0"/>
          </a:p>
          <a:p>
            <a:pPr marL="514350" indent="-514350">
              <a:buFont typeface="+mj-lt"/>
              <a:buAutoNum type="arabicPeriod"/>
            </a:pPr>
            <a:r>
              <a:rPr lang="en-US" sz="2800" dirty="0" smtClean="0"/>
              <a:t>Water pump</a:t>
            </a:r>
            <a:r>
              <a:rPr lang="el-GR" sz="2800" dirty="0" smtClean="0"/>
              <a:t>/</a:t>
            </a:r>
            <a:r>
              <a:rPr lang="en-US" sz="2800" dirty="0" smtClean="0"/>
              <a:t>water level sensor</a:t>
            </a:r>
          </a:p>
          <a:p>
            <a:pPr marL="514350" indent="-514350">
              <a:buFont typeface="+mj-lt"/>
              <a:buAutoNum type="arabicPeriod"/>
            </a:pPr>
            <a:r>
              <a:rPr lang="en-US" sz="2800" dirty="0"/>
              <a:t>Heart rate</a:t>
            </a:r>
            <a:r>
              <a:rPr lang="el-GR" sz="2800" dirty="0"/>
              <a:t> </a:t>
            </a:r>
            <a:r>
              <a:rPr lang="en-US" sz="2800" dirty="0"/>
              <a:t>pulse sensor(heartbeat sensor module) </a:t>
            </a:r>
            <a:endParaRPr lang="en-US" sz="2800" dirty="0" smtClean="0"/>
          </a:p>
          <a:p>
            <a:pPr marL="514350" indent="-514350">
              <a:buFont typeface="+mj-lt"/>
              <a:buAutoNum type="arabicPeriod"/>
            </a:pPr>
            <a:r>
              <a:rPr lang="en-US" sz="2800" dirty="0" smtClean="0"/>
              <a:t>Force sensor</a:t>
            </a:r>
          </a:p>
          <a:p>
            <a:pPr marL="514350" indent="-514350">
              <a:buFont typeface="+mj-lt"/>
              <a:buAutoNum type="arabicPeriod"/>
            </a:pPr>
            <a:r>
              <a:rPr lang="en-US" sz="2800" dirty="0" smtClean="0"/>
              <a:t>Flex sensor</a:t>
            </a:r>
            <a:endParaRPr lang="en-US" sz="2800" dirty="0"/>
          </a:p>
          <a:p>
            <a:pPr marL="0" indent="0">
              <a:buNone/>
            </a:pPr>
            <a:endParaRPr lang="en-US" sz="2800" dirty="0" smtClean="0"/>
          </a:p>
          <a:p>
            <a:pPr marL="514350" indent="-514350">
              <a:buFont typeface="+mj-lt"/>
              <a:buAutoNum type="arabicPeriod"/>
            </a:pPr>
            <a:endParaRPr lang="en-US" sz="2800" dirty="0" smtClean="0"/>
          </a:p>
          <a:p>
            <a:pPr marL="514350" indent="-514350">
              <a:buFont typeface="+mj-lt"/>
              <a:buAutoNum type="arabicPeriod"/>
            </a:pPr>
            <a:endParaRPr lang="en-US" sz="2800" dirty="0" smtClean="0"/>
          </a:p>
          <a:p>
            <a:pPr marL="514350" indent="-514350">
              <a:buFont typeface="+mj-lt"/>
              <a:buAutoNum type="arabicPeriod"/>
            </a:pPr>
            <a:endParaRPr lang="en-US" sz="2800" dirty="0" smtClean="0"/>
          </a:p>
        </p:txBody>
      </p:sp>
    </p:spTree>
    <p:extLst>
      <p:ext uri="{BB962C8B-B14F-4D97-AF65-F5344CB8AC3E}">
        <p14:creationId xmlns:p14="http://schemas.microsoft.com/office/powerpoint/2010/main" val="1644060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Red Laser Transmitter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402040" y="1892636"/>
            <a:ext cx="7448880" cy="4257998"/>
          </a:xfrm>
          <a:prstGeom prst="rect">
            <a:avLst/>
          </a:prstGeom>
        </p:spPr>
      </p:pic>
    </p:spTree>
    <p:extLst>
      <p:ext uri="{BB962C8B-B14F-4D97-AF65-F5344CB8AC3E}">
        <p14:creationId xmlns:p14="http://schemas.microsoft.com/office/powerpoint/2010/main" val="3221762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Red Laser Transmitter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17246" y="2070340"/>
            <a:ext cx="4751567" cy="3794498"/>
          </a:xfrm>
          <a:prstGeom prst="rect">
            <a:avLst/>
          </a:prstGeom>
        </p:spPr>
      </p:pic>
      <p:sp>
        <p:nvSpPr>
          <p:cNvPr id="5" name="TextBox 4"/>
          <p:cNvSpPr txBox="1"/>
          <p:nvPr/>
        </p:nvSpPr>
        <p:spPr>
          <a:xfrm>
            <a:off x="4968813" y="1890097"/>
            <a:ext cx="7056410" cy="4154984"/>
          </a:xfrm>
          <a:prstGeom prst="rect">
            <a:avLst/>
          </a:prstGeom>
          <a:noFill/>
        </p:spPr>
        <p:txBody>
          <a:bodyPr wrap="square" rtlCol="0">
            <a:spAutoFit/>
          </a:bodyPr>
          <a:lstStyle/>
          <a:p>
            <a:r>
              <a:rPr lang="el-GR" sz="2400" b="1" dirty="0"/>
              <a:t>Απορρόφηση ενέργειας</a:t>
            </a:r>
          </a:p>
          <a:p>
            <a:r>
              <a:rPr lang="el-GR" sz="2400" dirty="0"/>
              <a:t>Η δίοδος λέιζερ αποτελείται από </a:t>
            </a:r>
            <a:r>
              <a:rPr lang="el-GR" sz="2400" dirty="0" smtClean="0"/>
              <a:t>μια επαφή </a:t>
            </a:r>
            <a:r>
              <a:rPr lang="el-GR" sz="2400" dirty="0"/>
              <a:t>p-n όπου υπάρχουν οπές και </a:t>
            </a:r>
            <a:r>
              <a:rPr lang="el-GR" sz="2400" dirty="0" smtClean="0"/>
              <a:t>ηλεκτρόνια(Οπή: απουσία </a:t>
            </a:r>
            <a:r>
              <a:rPr lang="el-GR" sz="2400" dirty="0"/>
              <a:t>ενός ηλεκτρονίου). Όταν μια συγκεκριμένη τάση εφαρμόζεται </a:t>
            </a:r>
            <a:r>
              <a:rPr lang="el-GR" sz="2400" dirty="0" smtClean="0"/>
              <a:t>στην επαφή </a:t>
            </a:r>
            <a:r>
              <a:rPr lang="el-GR" sz="2400" dirty="0"/>
              <a:t>p-n, τα ηλεκτρόνια απορροφούν ενέργεια και μεταβαίνουν σε υψηλότερο επίπεδο ενέργειας. </a:t>
            </a:r>
            <a:r>
              <a:rPr lang="el-GR" sz="2400" dirty="0" smtClean="0"/>
              <a:t>Οπές </a:t>
            </a:r>
            <a:r>
              <a:rPr lang="el-GR" sz="2400" dirty="0"/>
              <a:t>σχηματίζονται στην αρχική θέση του διεγερμένου ηλεκτρονίου. Τα ηλεκτρόνια παραμένουν σε αυτή τη διεγερμένη κατάσταση </a:t>
            </a:r>
            <a:r>
              <a:rPr lang="el-GR" sz="2400" dirty="0" smtClean="0"/>
              <a:t>για </a:t>
            </a:r>
            <a:r>
              <a:rPr lang="el-GR" sz="2400" dirty="0"/>
              <a:t>πολύ μικρή χρονική διάρκεια, που ονομάζεται </a:t>
            </a:r>
            <a:r>
              <a:rPr lang="el-GR" sz="2400" dirty="0" smtClean="0"/>
              <a:t>διάρκεια </a:t>
            </a:r>
            <a:r>
              <a:rPr lang="el-GR" sz="2400" dirty="0"/>
              <a:t>ζωής </a:t>
            </a:r>
            <a:r>
              <a:rPr lang="el-GR" sz="2400" dirty="0" smtClean="0"/>
              <a:t>ηλεκτρονίων και οπών.</a:t>
            </a:r>
            <a:endParaRPr lang="el-GR" sz="2400" dirty="0"/>
          </a:p>
        </p:txBody>
      </p:sp>
    </p:spTree>
    <p:extLst>
      <p:ext uri="{BB962C8B-B14F-4D97-AF65-F5344CB8AC3E}">
        <p14:creationId xmlns:p14="http://schemas.microsoft.com/office/powerpoint/2010/main" val="2743496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672859" y="286603"/>
            <a:ext cx="10482821" cy="1450757"/>
          </a:xfrm>
        </p:spPr>
        <p:txBody>
          <a:bodyPr/>
          <a:lstStyle/>
          <a:p>
            <a:r>
              <a:rPr lang="en-US" dirty="0"/>
              <a:t>Red Laser Transmitter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677511" y="2214651"/>
            <a:ext cx="4306306" cy="3462577"/>
          </a:xfrm>
          <a:prstGeom prst="rect">
            <a:avLst/>
          </a:prstGeom>
        </p:spPr>
      </p:pic>
      <p:sp>
        <p:nvSpPr>
          <p:cNvPr id="5" name="TextBox 4"/>
          <p:cNvSpPr txBox="1"/>
          <p:nvPr/>
        </p:nvSpPr>
        <p:spPr>
          <a:xfrm>
            <a:off x="672859" y="2237779"/>
            <a:ext cx="7211683" cy="3416320"/>
          </a:xfrm>
          <a:prstGeom prst="rect">
            <a:avLst/>
          </a:prstGeom>
          <a:noFill/>
        </p:spPr>
        <p:txBody>
          <a:bodyPr wrap="square" rtlCol="0">
            <a:spAutoFit/>
          </a:bodyPr>
          <a:lstStyle/>
          <a:p>
            <a:r>
              <a:rPr lang="el-GR" sz="2400" b="1" dirty="0"/>
              <a:t>Αυθόρμητη εκπομπή</a:t>
            </a:r>
          </a:p>
          <a:p>
            <a:r>
              <a:rPr lang="el-GR" sz="2400" dirty="0"/>
              <a:t>Μετά </a:t>
            </a:r>
            <a:r>
              <a:rPr lang="el-GR" sz="2400" dirty="0" smtClean="0"/>
              <a:t>από κάποια </a:t>
            </a:r>
            <a:r>
              <a:rPr lang="en-US" sz="2400" dirty="0" smtClean="0"/>
              <a:t>ns </a:t>
            </a:r>
            <a:r>
              <a:rPr lang="el-GR" sz="2400" dirty="0" smtClean="0"/>
              <a:t>τα ηλεκτρόνια ανασυνδέονται με </a:t>
            </a:r>
            <a:r>
              <a:rPr lang="el-GR" sz="2400" dirty="0"/>
              <a:t>οπές. Καθώς τα ηλεκτρόνια πέφτουν από υψηλότερο επίπεδο ενέργειας σε χαμηλότερο επίπεδο ενέργειας, η διαφορά στην ενέργεια μετατρέπεται σε φωτόνια ή ηλεκτρομαγνητική ακτινοβολία. Αυτή η ίδια διαδικασία χρησιμοποιείται για την παραγωγή φωτός σε LED. Η ενέργεια του εκπεμπόμενου φωτονίου δίνεται από τη διαφορά μεταξύ των δύο επιπέδων ενέργειας.</a:t>
            </a:r>
          </a:p>
        </p:txBody>
      </p:sp>
    </p:spTree>
    <p:extLst>
      <p:ext uri="{BB962C8B-B14F-4D97-AF65-F5344CB8AC3E}">
        <p14:creationId xmlns:p14="http://schemas.microsoft.com/office/powerpoint/2010/main" val="1286623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Red Laser Transmitter Module</a:t>
            </a:r>
            <a:endParaRPr lang="el-GR" dirty="0"/>
          </a:p>
        </p:txBody>
      </p:sp>
      <p:sp>
        <p:nvSpPr>
          <p:cNvPr id="4" name="TextBox 3"/>
          <p:cNvSpPr txBox="1"/>
          <p:nvPr/>
        </p:nvSpPr>
        <p:spPr>
          <a:xfrm>
            <a:off x="1097280" y="1737360"/>
            <a:ext cx="10953822" cy="4524315"/>
          </a:xfrm>
          <a:prstGeom prst="rect">
            <a:avLst/>
          </a:prstGeom>
          <a:noFill/>
        </p:spPr>
        <p:txBody>
          <a:bodyPr wrap="square" rtlCol="0">
            <a:spAutoFit/>
          </a:bodyPr>
          <a:lstStyle/>
          <a:p>
            <a:r>
              <a:rPr lang="el-GR" sz="2400" b="1" dirty="0"/>
              <a:t>Διεγερμένη εκπομπή</a:t>
            </a:r>
          </a:p>
          <a:p>
            <a:r>
              <a:rPr lang="el-GR" sz="2400" dirty="0"/>
              <a:t>Χρειαζόμαστε πιο συνεκτικά φωτόνια από τη δίοδο λέιζερ από αυτά που εκπέμπονται μέσω της διαδικασίας αυθόρμητης εκπομπής. Ένας μερικώς ανακλώμενος καθρέφτης χρησιμοποιείται και στις δύο πλευρές της διόδου έτσι ώστε τα φωτόνια που απελευθερώνονται από αυθόρμητες εκπομπές να παγιδεύονται </a:t>
            </a:r>
            <a:r>
              <a:rPr lang="el-GR" sz="2400" dirty="0" smtClean="0"/>
              <a:t>στην επαφή </a:t>
            </a:r>
            <a:r>
              <a:rPr lang="el-GR" sz="2400" dirty="0"/>
              <a:t>p-n έως ότου η συγκέντρωσή τους φτάσει μια τιμή κατωφλίου. Αυτά τα παγιδευμένα φωτόνια διεγείρουν τα διεγερμένα ηλεκτρόνια να </a:t>
            </a:r>
            <a:r>
              <a:rPr lang="el-GR" sz="2400" dirty="0" smtClean="0"/>
              <a:t>ανασυνδεθούν </a:t>
            </a:r>
            <a:r>
              <a:rPr lang="el-GR" sz="2400" dirty="0"/>
              <a:t>με τρύπες ακόμη και πριν από τον χρόνο </a:t>
            </a:r>
            <a:r>
              <a:rPr lang="el-GR" sz="2400" dirty="0" err="1" smtClean="0"/>
              <a:t>ανασυνδεσής</a:t>
            </a:r>
            <a:r>
              <a:rPr lang="el-GR" sz="2400" dirty="0" smtClean="0"/>
              <a:t> </a:t>
            </a:r>
            <a:r>
              <a:rPr lang="el-GR" sz="2400" dirty="0"/>
              <a:t>τους. Αυτό έχει ως αποτέλεσμα την απελευθέρωση περισσότερων φωτονίων που βρίσκονται σε ακριβή φάση με τα αρχικά φωτόνια και έτσι η έξοδος ενισχύεται. Μόλις η συγκέντρωση φωτονίων υπερβεί ένα κατώφλι, διαφεύγουν από τους μερικώς ανακλαστικούς καθρέπτες, με αποτέλεσμα ένα έντονο μονοχρωματικό συνεκτικό φως.</a:t>
            </a:r>
          </a:p>
        </p:txBody>
      </p:sp>
    </p:spTree>
    <p:extLst>
      <p:ext uri="{BB962C8B-B14F-4D97-AF65-F5344CB8AC3E}">
        <p14:creationId xmlns:p14="http://schemas.microsoft.com/office/powerpoint/2010/main" val="4171434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Red Laser Transmitter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247330" y="2373161"/>
            <a:ext cx="9758299" cy="3596317"/>
          </a:xfrm>
          <a:prstGeom prst="rect">
            <a:avLst/>
          </a:prstGeom>
        </p:spPr>
      </p:pic>
    </p:spTree>
    <p:extLst>
      <p:ext uri="{BB962C8B-B14F-4D97-AF65-F5344CB8AC3E}">
        <p14:creationId xmlns:p14="http://schemas.microsoft.com/office/powerpoint/2010/main" val="2167220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Red Laser Transmitter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846724" y="2018791"/>
            <a:ext cx="6559512" cy="4269804"/>
          </a:xfrm>
          <a:prstGeom prst="rect">
            <a:avLst/>
          </a:prstGeom>
        </p:spPr>
      </p:pic>
      <p:pic>
        <p:nvPicPr>
          <p:cNvPr id="5" name="Εικόνα 4"/>
          <p:cNvPicPr>
            <a:picLocks noChangeAspect="1"/>
          </p:cNvPicPr>
          <p:nvPr/>
        </p:nvPicPr>
        <p:blipFill>
          <a:blip r:embed="rId3"/>
          <a:stretch>
            <a:fillRect/>
          </a:stretch>
        </p:blipFill>
        <p:spPr>
          <a:xfrm>
            <a:off x="6977512" y="2018791"/>
            <a:ext cx="2343150" cy="371475"/>
          </a:xfrm>
          <a:prstGeom prst="rect">
            <a:avLst/>
          </a:prstGeom>
        </p:spPr>
      </p:pic>
    </p:spTree>
    <p:extLst>
      <p:ext uri="{BB962C8B-B14F-4D97-AF65-F5344CB8AC3E}">
        <p14:creationId xmlns:p14="http://schemas.microsoft.com/office/powerpoint/2010/main" val="1103376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Red Laser Transmitter Module</a:t>
            </a:r>
            <a:endParaRPr lang="el-GR" dirty="0"/>
          </a:p>
        </p:txBody>
      </p:sp>
      <p:pic>
        <p:nvPicPr>
          <p:cNvPr id="6" name="Θέση περιεχομένου 5"/>
          <p:cNvPicPr>
            <a:picLocks noGrp="1" noChangeAspect="1"/>
          </p:cNvPicPr>
          <p:nvPr>
            <p:ph idx="1"/>
          </p:nvPr>
        </p:nvPicPr>
        <p:blipFill>
          <a:blip r:embed="rId2"/>
          <a:stretch>
            <a:fillRect/>
          </a:stretch>
        </p:blipFill>
        <p:spPr>
          <a:xfrm>
            <a:off x="2732023" y="2122308"/>
            <a:ext cx="6788913" cy="4022725"/>
          </a:xfrm>
          <a:prstGeom prst="rect">
            <a:avLst/>
          </a:prstGeom>
        </p:spPr>
      </p:pic>
    </p:spTree>
    <p:extLst>
      <p:ext uri="{BB962C8B-B14F-4D97-AF65-F5344CB8AC3E}">
        <p14:creationId xmlns:p14="http://schemas.microsoft.com/office/powerpoint/2010/main" val="1902233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2</a:t>
            </a:r>
          </a:p>
        </p:txBody>
      </p:sp>
      <p:sp>
        <p:nvSpPr>
          <p:cNvPr id="3" name="Θέση περιεχομένου 2"/>
          <p:cNvSpPr>
            <a:spLocks noGrp="1"/>
          </p:cNvSpPr>
          <p:nvPr>
            <p:ph idx="1"/>
          </p:nvPr>
        </p:nvSpPr>
        <p:spPr/>
        <p:txBody>
          <a:bodyPr/>
          <a:lstStyle/>
          <a:p>
            <a:r>
              <a:rPr lang="el-GR" sz="2800" dirty="0" smtClean="0"/>
              <a:t>Το</a:t>
            </a:r>
            <a:r>
              <a:rPr lang="en-US" sz="2800" dirty="0" smtClean="0"/>
              <a:t> laser </a:t>
            </a:r>
            <a:r>
              <a:rPr lang="el-GR" sz="2800" dirty="0" smtClean="0"/>
              <a:t>να ανάβει για 1</a:t>
            </a:r>
            <a:r>
              <a:rPr lang="en-US" sz="2800" dirty="0" smtClean="0"/>
              <a:t>sec </a:t>
            </a:r>
            <a:r>
              <a:rPr lang="el-GR" sz="2800" dirty="0" smtClean="0"/>
              <a:t>και να σβήνει για 1</a:t>
            </a:r>
            <a:r>
              <a:rPr lang="en-US" sz="2800" dirty="0" smtClean="0"/>
              <a:t>sec</a:t>
            </a:r>
            <a:r>
              <a:rPr lang="el-GR" sz="2800" dirty="0" smtClean="0"/>
              <a:t> συνεχώς.</a:t>
            </a:r>
          </a:p>
          <a:p>
            <a:endParaRPr lang="el-GR" sz="2800" dirty="0"/>
          </a:p>
          <a:p>
            <a:r>
              <a:rPr lang="el-GR" sz="2800" dirty="0" smtClean="0"/>
              <a:t>Υλικά</a:t>
            </a:r>
            <a:r>
              <a:rPr lang="en-US" sz="2800" dirty="0" smtClean="0"/>
              <a:t>:</a:t>
            </a:r>
          </a:p>
          <a:p>
            <a:pPr>
              <a:buFont typeface="Wingdings" panose="05000000000000000000" pitchFamily="2" charset="2"/>
              <a:buChar char="Ø"/>
            </a:pPr>
            <a:r>
              <a:rPr lang="en-US" sz="2800" dirty="0" smtClean="0"/>
              <a:t>Laser </a:t>
            </a:r>
            <a:r>
              <a:rPr lang="en-US" sz="2800" dirty="0"/>
              <a:t>transmitter module KY-008</a:t>
            </a:r>
            <a:endParaRPr lang="el-GR" sz="2800" dirty="0"/>
          </a:p>
        </p:txBody>
      </p:sp>
    </p:spTree>
    <p:extLst>
      <p:ext uri="{BB962C8B-B14F-4D97-AF65-F5344CB8AC3E}">
        <p14:creationId xmlns:p14="http://schemas.microsoft.com/office/powerpoint/2010/main" val="2912267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a:t>
            </a:r>
            <a:r>
              <a:rPr lang="el-GR" dirty="0" smtClean="0"/>
              <a:t> 2</a:t>
            </a:r>
            <a:endParaRPr lang="el-GR" dirty="0"/>
          </a:p>
        </p:txBody>
      </p:sp>
      <p:pic>
        <p:nvPicPr>
          <p:cNvPr id="7" name="Εικόνα 6"/>
          <p:cNvPicPr>
            <a:picLocks noChangeAspect="1"/>
          </p:cNvPicPr>
          <p:nvPr/>
        </p:nvPicPr>
        <p:blipFill>
          <a:blip r:embed="rId2"/>
          <a:stretch>
            <a:fillRect/>
          </a:stretch>
        </p:blipFill>
        <p:spPr>
          <a:xfrm>
            <a:off x="2399670" y="1976976"/>
            <a:ext cx="6581775" cy="3990975"/>
          </a:xfrm>
          <a:prstGeom prst="rect">
            <a:avLst/>
          </a:prstGeom>
        </p:spPr>
      </p:pic>
    </p:spTree>
    <p:extLst>
      <p:ext uri="{BB962C8B-B14F-4D97-AF65-F5344CB8AC3E}">
        <p14:creationId xmlns:p14="http://schemas.microsoft.com/office/powerpoint/2010/main" val="1977353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2</a:t>
            </a:r>
          </a:p>
        </p:txBody>
      </p:sp>
      <p:sp>
        <p:nvSpPr>
          <p:cNvPr id="3" name="Θέση περιεχομένου 2"/>
          <p:cNvSpPr>
            <a:spLocks noGrp="1"/>
          </p:cNvSpPr>
          <p:nvPr>
            <p:ph idx="1"/>
          </p:nvPr>
        </p:nvSpPr>
        <p:spPr/>
        <p:txBody>
          <a:bodyPr/>
          <a:lstStyle/>
          <a:p>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laserPin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laserPin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laserPin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Open the laser </a:t>
            </a:r>
            <a:endParaRPr lang="en-US"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laserPin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Close the laser </a:t>
            </a:r>
            <a:endParaRPr lang="en-US"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1272392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31653" y="286603"/>
            <a:ext cx="10224027" cy="1450757"/>
          </a:xfrm>
        </p:spPr>
        <p:txBody>
          <a:bodyPr/>
          <a:lstStyle/>
          <a:p>
            <a:r>
              <a:rPr lang="en-US" dirty="0"/>
              <a:t>Gas </a:t>
            </a:r>
            <a:r>
              <a:rPr lang="en-US" dirty="0" smtClean="0"/>
              <a:t>sensor(</a:t>
            </a:r>
            <a:r>
              <a:rPr lang="el-GR" dirty="0" smtClean="0"/>
              <a:t>Αισθητήρας αερίων/καπνού</a:t>
            </a:r>
            <a:r>
              <a:rPr lang="en-US" dirty="0" smtClean="0"/>
              <a:t>)</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8557212" y="2014719"/>
            <a:ext cx="3564626" cy="3845121"/>
          </a:xfrm>
          <a:prstGeom prst="rect">
            <a:avLst/>
          </a:prstGeom>
        </p:spPr>
      </p:pic>
      <p:sp>
        <p:nvSpPr>
          <p:cNvPr id="5" name="TextBox 4"/>
          <p:cNvSpPr txBox="1"/>
          <p:nvPr/>
        </p:nvSpPr>
        <p:spPr>
          <a:xfrm>
            <a:off x="931653" y="1737360"/>
            <a:ext cx="8428007" cy="4401205"/>
          </a:xfrm>
          <a:prstGeom prst="rect">
            <a:avLst/>
          </a:prstGeom>
          <a:noFill/>
        </p:spPr>
        <p:txBody>
          <a:bodyPr wrap="square" rtlCol="0">
            <a:spAutoFit/>
          </a:bodyPr>
          <a:lstStyle/>
          <a:p>
            <a:r>
              <a:rPr lang="el-GR" sz="2800" dirty="0" smtClean="0"/>
              <a:t>Ο MQ2 είναι </a:t>
            </a:r>
            <a:r>
              <a:rPr lang="el-GR" sz="2800" dirty="0"/>
              <a:t>ένας αισθητήρας αερίου </a:t>
            </a:r>
            <a:r>
              <a:rPr lang="el-GR" sz="2800" dirty="0" smtClean="0"/>
              <a:t>MOS, </a:t>
            </a:r>
            <a:r>
              <a:rPr lang="el-GR" sz="2800" dirty="0"/>
              <a:t>γνωστός και ως Chemiresistors, καθώς η ανίχνευση βασίζεται στην αλλαγή της αντίστασης του υλικού ανίχνευσης όταν το αέριο έρχεται σε επαφή με το υλικό. Χρησιμοποιώντας ένα απλό δίκτυο </a:t>
            </a:r>
            <a:r>
              <a:rPr lang="el-GR" sz="2800" dirty="0" smtClean="0"/>
              <a:t>διαιρέτη τάσης</a:t>
            </a:r>
            <a:r>
              <a:rPr lang="el-GR" sz="2800" dirty="0"/>
              <a:t>, μπορούν να εντοπιστούν συγκεντρώσεις αερίου.</a:t>
            </a:r>
          </a:p>
          <a:p>
            <a:r>
              <a:rPr lang="el-GR" sz="2800" dirty="0" smtClean="0"/>
              <a:t>Ο αισθητήρας αερίου MQ2 μπορεί να </a:t>
            </a:r>
            <a:r>
              <a:rPr lang="el-GR" sz="2800" dirty="0"/>
              <a:t>ανιχνεύσει συγκεντρώσεις υγραερίου, καπνού, </a:t>
            </a:r>
            <a:r>
              <a:rPr lang="el-GR" sz="2800" dirty="0" smtClean="0"/>
              <a:t>αλκοόλ, </a:t>
            </a:r>
            <a:r>
              <a:rPr lang="el-GR" sz="2800" dirty="0" err="1" smtClean="0"/>
              <a:t>προπανίου</a:t>
            </a:r>
            <a:r>
              <a:rPr lang="el-GR" sz="2800" dirty="0"/>
              <a:t>, υδρογόνου, μεθανίου και μονοξειδίου του άνθρακα οπουδήποτε από 200 έως 10000 </a:t>
            </a:r>
            <a:r>
              <a:rPr lang="el-GR" sz="2800" dirty="0" err="1"/>
              <a:t>ppm</a:t>
            </a:r>
            <a:r>
              <a:rPr lang="el-GR" sz="2800" dirty="0"/>
              <a:t>.</a:t>
            </a:r>
          </a:p>
        </p:txBody>
      </p:sp>
    </p:spTree>
    <p:extLst>
      <p:ext uri="{BB962C8B-B14F-4D97-AF65-F5344CB8AC3E}">
        <p14:creationId xmlns:p14="http://schemas.microsoft.com/office/powerpoint/2010/main" val="100937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Red Laser Transmitter Module</a:t>
            </a:r>
            <a:endParaRPr lang="el-GR" dirty="0"/>
          </a:p>
        </p:txBody>
      </p:sp>
      <p:pic>
        <p:nvPicPr>
          <p:cNvPr id="4" name="Θέση περιεχομένου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2748" y="1964241"/>
            <a:ext cx="6707463" cy="4079934"/>
          </a:xfrm>
        </p:spPr>
      </p:pic>
    </p:spTree>
    <p:extLst>
      <p:ext uri="{BB962C8B-B14F-4D97-AF65-F5344CB8AC3E}">
        <p14:creationId xmlns:p14="http://schemas.microsoft.com/office/powerpoint/2010/main" val="3608535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Laser Receiver </a:t>
            </a:r>
            <a:r>
              <a:rPr lang="en-US" dirty="0"/>
              <a:t>Module</a:t>
            </a:r>
            <a:endParaRPr lang="el-GR" dirty="0"/>
          </a:p>
        </p:txBody>
      </p:sp>
      <p:pic>
        <p:nvPicPr>
          <p:cNvPr id="4" name="Θέση περιεχομένου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0445" y="1955424"/>
            <a:ext cx="4553808" cy="4310126"/>
          </a:xfrm>
          <a:prstGeom prst="rect">
            <a:avLst/>
          </a:prstGeom>
        </p:spPr>
      </p:pic>
      <p:pic>
        <p:nvPicPr>
          <p:cNvPr id="5" name="Εικόνα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397" y="2080666"/>
            <a:ext cx="3810911" cy="39043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67182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Red Laser Transmitter Module</a:t>
            </a:r>
            <a:endParaRPr lang="el-GR" dirty="0"/>
          </a:p>
        </p:txBody>
      </p:sp>
      <p:sp>
        <p:nvSpPr>
          <p:cNvPr id="3" name="Θέση περιεχομένου 2"/>
          <p:cNvSpPr>
            <a:spLocks noGrp="1"/>
          </p:cNvSpPr>
          <p:nvPr>
            <p:ph idx="1"/>
          </p:nvPr>
        </p:nvSpPr>
        <p:spPr>
          <a:xfrm>
            <a:off x="1097279" y="1845734"/>
            <a:ext cx="10979701" cy="1846372"/>
          </a:xfrm>
        </p:spPr>
        <p:txBody>
          <a:bodyPr>
            <a:normAutofit/>
          </a:bodyPr>
          <a:lstStyle/>
          <a:p>
            <a:r>
              <a:rPr lang="el-GR" sz="2800" dirty="0" smtClean="0"/>
              <a:t>Το </a:t>
            </a:r>
            <a:r>
              <a:rPr lang="en-US" sz="2800" dirty="0"/>
              <a:t>Laser Receiver </a:t>
            </a:r>
            <a:r>
              <a:rPr lang="en-US" sz="2800" dirty="0" smtClean="0"/>
              <a:t>Module</a:t>
            </a:r>
            <a:r>
              <a:rPr lang="el-GR" sz="2800" dirty="0" smtClean="0"/>
              <a:t> μπορούμε σε συνδυασμό με το </a:t>
            </a:r>
            <a:r>
              <a:rPr lang="en-US" sz="2800" dirty="0"/>
              <a:t>Red Laser Transmitter </a:t>
            </a:r>
            <a:r>
              <a:rPr lang="en-US" sz="2800" dirty="0" smtClean="0"/>
              <a:t>Module</a:t>
            </a:r>
            <a:r>
              <a:rPr lang="el-GR" sz="2800" dirty="0" smtClean="0"/>
              <a:t> να το χρησιμοποιήσουμε σαν ανιχνευτή κίνησης.</a:t>
            </a:r>
            <a:r>
              <a:rPr lang="en-US" sz="2800" dirty="0" smtClean="0"/>
              <a:t> </a:t>
            </a:r>
            <a:r>
              <a:rPr lang="el-GR" sz="2800" dirty="0" smtClean="0"/>
              <a:t>Αν η ακτίνα του </a:t>
            </a:r>
            <a:r>
              <a:rPr lang="en-US" sz="2800" dirty="0" smtClean="0"/>
              <a:t>laser</a:t>
            </a:r>
            <a:r>
              <a:rPr lang="el-GR" sz="2800" dirty="0" smtClean="0"/>
              <a:t> πέσει πάνω σε κάποιο διερχόμενο σώμα και δε φτάσει στον αισθητήρα δίνεται σήμα ότι υπάρχει κίνηση.</a:t>
            </a:r>
            <a:endParaRPr lang="el-GR" sz="2800" dirty="0"/>
          </a:p>
        </p:txBody>
      </p:sp>
      <p:pic>
        <p:nvPicPr>
          <p:cNvPr id="4" name="Εικόνα 3"/>
          <p:cNvPicPr>
            <a:picLocks noChangeAspect="1"/>
          </p:cNvPicPr>
          <p:nvPr/>
        </p:nvPicPr>
        <p:blipFill>
          <a:blip r:embed="rId2"/>
          <a:stretch>
            <a:fillRect/>
          </a:stretch>
        </p:blipFill>
        <p:spPr>
          <a:xfrm>
            <a:off x="2525742" y="3605842"/>
            <a:ext cx="6743700" cy="2571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86825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Red Laser Transmitter Module</a:t>
            </a:r>
            <a:endParaRPr lang="el-GR" dirty="0"/>
          </a:p>
        </p:txBody>
      </p:sp>
      <p:sp>
        <p:nvSpPr>
          <p:cNvPr id="7" name="TextBox 6"/>
          <p:cNvSpPr txBox="1"/>
          <p:nvPr/>
        </p:nvSpPr>
        <p:spPr>
          <a:xfrm>
            <a:off x="1097280" y="1737360"/>
            <a:ext cx="10203324" cy="1384995"/>
          </a:xfrm>
          <a:prstGeom prst="rect">
            <a:avLst/>
          </a:prstGeom>
          <a:noFill/>
        </p:spPr>
        <p:txBody>
          <a:bodyPr wrap="square" rtlCol="0">
            <a:spAutoFit/>
          </a:bodyPr>
          <a:lstStyle/>
          <a:p>
            <a:r>
              <a:rPr lang="el-GR" sz="2800" dirty="0" smtClean="0"/>
              <a:t>Το </a:t>
            </a:r>
            <a:r>
              <a:rPr lang="en-US" sz="2800" dirty="0"/>
              <a:t>Red Laser Transmitter </a:t>
            </a:r>
            <a:r>
              <a:rPr lang="en-US" sz="2800" dirty="0" smtClean="0"/>
              <a:t>Module</a:t>
            </a:r>
            <a:r>
              <a:rPr lang="el-GR" sz="2800" dirty="0" smtClean="0"/>
              <a:t> είναι στην πραγματικότητα ένας ανιχνευτής φωτός. Αντί για αυτόν τον αισθητήρα μπορούμε να χρησιμοποιήσουμε μια φωτοαντίσταση ή μια </a:t>
            </a:r>
            <a:r>
              <a:rPr lang="el-GR" sz="2800" dirty="0" err="1" smtClean="0"/>
              <a:t>φωτοδίοδο</a:t>
            </a:r>
            <a:r>
              <a:rPr lang="en-US" sz="2800" dirty="0" smtClean="0"/>
              <a:t>.</a:t>
            </a:r>
            <a:endParaRPr lang="el-GR" sz="2800" dirty="0"/>
          </a:p>
        </p:txBody>
      </p:sp>
      <p:pic>
        <p:nvPicPr>
          <p:cNvPr id="9" name="Θέση περιεχομένου 8"/>
          <p:cNvPicPr>
            <a:picLocks noGrp="1" noChangeAspect="1"/>
          </p:cNvPicPr>
          <p:nvPr>
            <p:ph idx="1"/>
          </p:nvPr>
        </p:nvPicPr>
        <p:blipFill>
          <a:blip r:embed="rId2"/>
          <a:stretch>
            <a:fillRect/>
          </a:stretch>
        </p:blipFill>
        <p:spPr>
          <a:xfrm>
            <a:off x="3015773" y="3446708"/>
            <a:ext cx="6221413" cy="26618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256572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l-GR" dirty="0" smtClean="0"/>
              <a:t>3</a:t>
            </a:r>
            <a:endParaRPr lang="el-GR" dirty="0"/>
          </a:p>
        </p:txBody>
      </p:sp>
      <p:sp>
        <p:nvSpPr>
          <p:cNvPr id="3" name="Θέση περιεχομένου 2"/>
          <p:cNvSpPr>
            <a:spLocks noGrp="1"/>
          </p:cNvSpPr>
          <p:nvPr>
            <p:ph idx="1"/>
          </p:nvPr>
        </p:nvSpPr>
        <p:spPr>
          <a:xfrm>
            <a:off x="1097280" y="1845733"/>
            <a:ext cx="10384478" cy="4494681"/>
          </a:xfrm>
        </p:spPr>
        <p:txBody>
          <a:bodyPr>
            <a:normAutofit/>
          </a:bodyPr>
          <a:lstStyle/>
          <a:p>
            <a:r>
              <a:rPr lang="el-GR" sz="2800" dirty="0" smtClean="0"/>
              <a:t>Με τη βοήθεια του </a:t>
            </a:r>
            <a:r>
              <a:rPr lang="en-US" sz="2800" dirty="0" smtClean="0"/>
              <a:t>laser</a:t>
            </a:r>
            <a:r>
              <a:rPr lang="el-GR" sz="2800" dirty="0" smtClean="0"/>
              <a:t> όταν ανιχνευτεί κίνηση να </a:t>
            </a:r>
            <a:r>
              <a:rPr lang="el-GR" sz="2800" dirty="0"/>
              <a:t>τυπώνεται στο </a:t>
            </a:r>
            <a:r>
              <a:rPr lang="en-US" sz="2800" dirty="0"/>
              <a:t>serial monitor</a:t>
            </a:r>
            <a:r>
              <a:rPr lang="el-GR" sz="2800" dirty="0"/>
              <a:t> </a:t>
            </a:r>
            <a:r>
              <a:rPr lang="el-GR" sz="2800" dirty="0" smtClean="0"/>
              <a:t>«</a:t>
            </a:r>
            <a:r>
              <a:rPr lang="en-US" sz="2800" dirty="0" smtClean="0"/>
              <a:t>Motion </a:t>
            </a:r>
            <a:r>
              <a:rPr lang="en-US" sz="2800" dirty="0"/>
              <a:t>detected!</a:t>
            </a:r>
            <a:r>
              <a:rPr lang="el-GR" sz="2800" dirty="0" smtClean="0"/>
              <a:t>»</a:t>
            </a:r>
            <a:r>
              <a:rPr lang="en-US" sz="2800" dirty="0" smtClean="0"/>
              <a:t> </a:t>
            </a:r>
            <a:r>
              <a:rPr lang="el-GR" sz="2800" dirty="0" smtClean="0"/>
              <a:t>και να χτυπάει το </a:t>
            </a:r>
            <a:r>
              <a:rPr lang="en-US" sz="2800" dirty="0" smtClean="0"/>
              <a:t>buzzer. </a:t>
            </a:r>
            <a:endParaRPr lang="en-US" sz="2800" dirty="0"/>
          </a:p>
          <a:p>
            <a:pPr marL="0" indent="0">
              <a:buNone/>
            </a:pPr>
            <a:endParaRPr lang="el-GR" sz="2800" dirty="0"/>
          </a:p>
          <a:p>
            <a:r>
              <a:rPr lang="el-GR" sz="2800" dirty="0"/>
              <a:t>Υλικά</a:t>
            </a:r>
            <a:r>
              <a:rPr lang="en-US" sz="2800" dirty="0"/>
              <a:t>:</a:t>
            </a:r>
          </a:p>
          <a:p>
            <a:pPr>
              <a:buFont typeface="Wingdings" panose="05000000000000000000" pitchFamily="2" charset="2"/>
              <a:buChar char="Ø"/>
            </a:pPr>
            <a:r>
              <a:rPr lang="en-US" sz="2800" dirty="0"/>
              <a:t>Laser transmitter module </a:t>
            </a:r>
            <a:r>
              <a:rPr lang="en-US" sz="2800" dirty="0" smtClean="0"/>
              <a:t>KY-008</a:t>
            </a:r>
            <a:endParaRPr lang="el-GR" sz="2800" dirty="0" smtClean="0"/>
          </a:p>
          <a:p>
            <a:pPr>
              <a:buFont typeface="Wingdings" panose="05000000000000000000" pitchFamily="2" charset="2"/>
              <a:buChar char="Ø"/>
            </a:pPr>
            <a:r>
              <a:rPr lang="el-GR" sz="2800" dirty="0" smtClean="0"/>
              <a:t>Φωτοαντίσταση(</a:t>
            </a:r>
            <a:r>
              <a:rPr lang="en-US" sz="2800" dirty="0" smtClean="0"/>
              <a:t>LDR</a:t>
            </a:r>
            <a:r>
              <a:rPr lang="el-GR" sz="2800" dirty="0" smtClean="0"/>
              <a:t>)</a:t>
            </a:r>
            <a:endParaRPr lang="en-US" sz="2800" dirty="0" smtClean="0"/>
          </a:p>
          <a:p>
            <a:pPr>
              <a:buFont typeface="Wingdings" panose="05000000000000000000" pitchFamily="2" charset="2"/>
              <a:buChar char="Ø"/>
            </a:pPr>
            <a:r>
              <a:rPr lang="en-US" sz="2800" dirty="0" smtClean="0"/>
              <a:t>Buzzer</a:t>
            </a:r>
            <a:endParaRPr lang="el-GR" sz="2800" dirty="0" smtClean="0"/>
          </a:p>
          <a:p>
            <a:pPr>
              <a:buFont typeface="Wingdings" panose="05000000000000000000" pitchFamily="2" charset="2"/>
              <a:buChar char="Ø"/>
            </a:pPr>
            <a:r>
              <a:rPr lang="el-GR" sz="2800" dirty="0" smtClean="0"/>
              <a:t>Αντιστάσεις 100</a:t>
            </a:r>
            <a:r>
              <a:rPr lang="en-US" sz="2800" dirty="0" smtClean="0"/>
              <a:t> ohm</a:t>
            </a:r>
            <a:r>
              <a:rPr lang="el-GR" sz="2800" dirty="0" smtClean="0"/>
              <a:t>, 10Κ</a:t>
            </a:r>
            <a:r>
              <a:rPr lang="en-US" sz="2800" dirty="0" smtClean="0"/>
              <a:t>ohm</a:t>
            </a:r>
            <a:endParaRPr lang="el-GR" sz="2800" dirty="0"/>
          </a:p>
          <a:p>
            <a:endParaRPr lang="el-GR" sz="2800" dirty="0"/>
          </a:p>
        </p:txBody>
      </p:sp>
    </p:spTree>
    <p:extLst>
      <p:ext uri="{BB962C8B-B14F-4D97-AF65-F5344CB8AC3E}">
        <p14:creationId xmlns:p14="http://schemas.microsoft.com/office/powerpoint/2010/main" val="3115223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3</a:t>
            </a:r>
          </a:p>
        </p:txBody>
      </p:sp>
      <p:pic>
        <p:nvPicPr>
          <p:cNvPr id="4" name="Θέση περιεχομένου 3"/>
          <p:cNvPicPr>
            <a:picLocks noGrp="1" noChangeAspect="1"/>
          </p:cNvPicPr>
          <p:nvPr>
            <p:ph idx="1"/>
          </p:nvPr>
        </p:nvPicPr>
        <p:blipFill>
          <a:blip r:embed="rId2"/>
          <a:stretch>
            <a:fillRect/>
          </a:stretch>
        </p:blipFill>
        <p:spPr>
          <a:xfrm>
            <a:off x="150800" y="2157274"/>
            <a:ext cx="5163071" cy="3130719"/>
          </a:xfrm>
          <a:prstGeom prst="rect">
            <a:avLst/>
          </a:prstGeom>
        </p:spPr>
      </p:pic>
      <p:pic>
        <p:nvPicPr>
          <p:cNvPr id="7" name="Εικόνα 6"/>
          <p:cNvPicPr>
            <a:picLocks noChangeAspect="1"/>
          </p:cNvPicPr>
          <p:nvPr/>
        </p:nvPicPr>
        <p:blipFill>
          <a:blip r:embed="rId3"/>
          <a:stretch>
            <a:fillRect/>
          </a:stretch>
        </p:blipFill>
        <p:spPr>
          <a:xfrm>
            <a:off x="5391510" y="2388176"/>
            <a:ext cx="6474933" cy="2899817"/>
          </a:xfrm>
          <a:prstGeom prst="rect">
            <a:avLst/>
          </a:prstGeom>
        </p:spPr>
      </p:pic>
    </p:spTree>
    <p:extLst>
      <p:ext uri="{BB962C8B-B14F-4D97-AF65-F5344CB8AC3E}">
        <p14:creationId xmlns:p14="http://schemas.microsoft.com/office/powerpoint/2010/main" val="2464361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3</a:t>
            </a:r>
          </a:p>
        </p:txBody>
      </p:sp>
      <p:sp>
        <p:nvSpPr>
          <p:cNvPr id="3" name="Θέση περιεχομένου 2"/>
          <p:cNvSpPr>
            <a:spLocks noGrp="1"/>
          </p:cNvSpPr>
          <p:nvPr>
            <p:ph idx="1"/>
          </p:nvPr>
        </p:nvSpPr>
        <p:spPr>
          <a:xfrm>
            <a:off x="1097280" y="1845734"/>
            <a:ext cx="11005580" cy="4546440"/>
          </a:xfrm>
        </p:spPr>
        <p:txBody>
          <a:bodyPr numCol="2"/>
          <a:lstStyle/>
          <a:p>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laserPin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photoresistor</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buzzer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laserPin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laserPin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//Open the laser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photoresistor_value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photoresistor</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photoresistor_value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600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"NO Motion"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"Motion detected!"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300</a:t>
            </a: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3193865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45389" y="286603"/>
            <a:ext cx="10310291" cy="1450757"/>
          </a:xfrm>
        </p:spPr>
        <p:txBody>
          <a:bodyPr>
            <a:normAutofit/>
          </a:bodyPr>
          <a:lstStyle/>
          <a:p>
            <a:r>
              <a:rPr lang="en-US" dirty="0"/>
              <a:t>Atmospheric Pressure </a:t>
            </a:r>
            <a:r>
              <a:rPr lang="en-US" dirty="0" smtClean="0"/>
              <a:t>Sensor</a:t>
            </a:r>
            <a:r>
              <a:rPr lang="el-GR" dirty="0" smtClean="0"/>
              <a:t>(Αισθητήρας ατμοσφαιρικής πίεσης)</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8297069" y="2516905"/>
            <a:ext cx="3637726" cy="3081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845389" y="1857122"/>
            <a:ext cx="7203056" cy="4401205"/>
          </a:xfrm>
          <a:prstGeom prst="rect">
            <a:avLst/>
          </a:prstGeom>
          <a:noFill/>
        </p:spPr>
        <p:txBody>
          <a:bodyPr wrap="square" rtlCol="0">
            <a:spAutoFit/>
          </a:bodyPr>
          <a:lstStyle/>
          <a:p>
            <a:r>
              <a:rPr lang="el-GR" sz="2800" dirty="0"/>
              <a:t>Αυτός ο αισθητήρας </a:t>
            </a:r>
            <a:r>
              <a:rPr lang="el-GR" sz="2800" dirty="0" smtClean="0"/>
              <a:t>μπορεί </a:t>
            </a:r>
            <a:r>
              <a:rPr lang="el-GR" sz="2800" dirty="0"/>
              <a:t>να μετρήσει τη σχετική υγρασία από 0 έως 100% με ακρίβεια ± 3%, βαρομετρική πίεση από 300Pa έως 1100 hPa με απόλυτη ακρίβεια ± 1 hPa και θερμοκρασία από -</a:t>
            </a:r>
            <a:r>
              <a:rPr lang="el-GR" sz="2800" dirty="0" smtClean="0"/>
              <a:t>40°C </a:t>
            </a:r>
            <a:r>
              <a:rPr lang="el-GR" sz="2800" dirty="0"/>
              <a:t>έως </a:t>
            </a:r>
            <a:r>
              <a:rPr lang="el-GR" sz="2800" dirty="0" smtClean="0"/>
              <a:t>85°C </a:t>
            </a:r>
            <a:r>
              <a:rPr lang="el-GR" sz="2800" dirty="0"/>
              <a:t>με ακρίβεια ± 1,0 ° C</a:t>
            </a:r>
            <a:r>
              <a:rPr lang="el-GR" sz="2800" dirty="0" smtClean="0"/>
              <a:t>.</a:t>
            </a:r>
            <a:endParaRPr lang="el-GR" sz="2800" dirty="0"/>
          </a:p>
          <a:p>
            <a:r>
              <a:rPr lang="el-GR" sz="2800" dirty="0"/>
              <a:t>Οι μετρήσεις πίεσης είναι τόσο ακριβείς (θόρυβος χαμηλού υψομέτρου 0,25m), </a:t>
            </a:r>
            <a:r>
              <a:rPr lang="el-GR" sz="2800" dirty="0" smtClean="0"/>
              <a:t>μπορούμε </a:t>
            </a:r>
            <a:r>
              <a:rPr lang="el-GR" sz="2800" dirty="0"/>
              <a:t>ακόμη και να το </a:t>
            </a:r>
            <a:r>
              <a:rPr lang="el-GR" sz="2800" dirty="0" smtClean="0"/>
              <a:t>χρησιμοποιήσουμε </a:t>
            </a:r>
            <a:r>
              <a:rPr lang="el-GR" sz="2800" dirty="0"/>
              <a:t>ως </a:t>
            </a:r>
            <a:r>
              <a:rPr lang="el-GR" sz="2800" dirty="0" smtClean="0"/>
              <a:t>μετρητή υψόμετρο </a:t>
            </a:r>
            <a:r>
              <a:rPr lang="el-GR" sz="2800" dirty="0"/>
              <a:t>με ακρίβεια ± 1 μέτρου.</a:t>
            </a:r>
          </a:p>
        </p:txBody>
      </p:sp>
    </p:spTree>
    <p:extLst>
      <p:ext uri="{BB962C8B-B14F-4D97-AF65-F5344CB8AC3E}">
        <p14:creationId xmlns:p14="http://schemas.microsoft.com/office/powerpoint/2010/main" val="1129955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1595888" y="365240"/>
            <a:ext cx="9233592" cy="5842635"/>
          </a:xfrm>
          <a:prstGeom prst="rect">
            <a:avLst/>
          </a:prstGeom>
        </p:spPr>
      </p:pic>
    </p:spTree>
    <p:extLst>
      <p:ext uri="{BB962C8B-B14F-4D97-AF65-F5344CB8AC3E}">
        <p14:creationId xmlns:p14="http://schemas.microsoft.com/office/powerpoint/2010/main" val="1406413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325966"/>
            <a:ext cx="10058400" cy="1450757"/>
          </a:xfrm>
        </p:spPr>
        <p:txBody>
          <a:bodyPr/>
          <a:lstStyle/>
          <a:p>
            <a:r>
              <a:rPr lang="en-US" dirty="0"/>
              <a:t>Atmospheric Pressure Sensor</a:t>
            </a:r>
            <a:endParaRPr lang="el-GR" dirty="0"/>
          </a:p>
        </p:txBody>
      </p:sp>
      <p:pic>
        <p:nvPicPr>
          <p:cNvPr id="6" name="Θέση περιεχομένου 5"/>
          <p:cNvPicPr>
            <a:picLocks noGrp="1" noChangeAspect="1"/>
          </p:cNvPicPr>
          <p:nvPr>
            <p:ph idx="1"/>
          </p:nvPr>
        </p:nvPicPr>
        <p:blipFill>
          <a:blip r:embed="rId2"/>
          <a:stretch>
            <a:fillRect/>
          </a:stretch>
        </p:blipFill>
        <p:spPr>
          <a:xfrm>
            <a:off x="342711" y="1914744"/>
            <a:ext cx="5611183" cy="4358796"/>
          </a:xfrm>
          <a:prstGeom prst="rect">
            <a:avLst/>
          </a:prstGeom>
        </p:spPr>
      </p:pic>
      <p:pic>
        <p:nvPicPr>
          <p:cNvPr id="7" name="Εικόνα 6"/>
          <p:cNvPicPr>
            <a:picLocks noChangeAspect="1"/>
          </p:cNvPicPr>
          <p:nvPr/>
        </p:nvPicPr>
        <p:blipFill>
          <a:blip r:embed="rId3"/>
          <a:stretch>
            <a:fillRect/>
          </a:stretch>
        </p:blipFill>
        <p:spPr>
          <a:xfrm>
            <a:off x="6533611" y="1914744"/>
            <a:ext cx="4438650" cy="1247775"/>
          </a:xfrm>
          <a:prstGeom prst="rect">
            <a:avLst/>
          </a:prstGeom>
        </p:spPr>
      </p:pic>
      <p:pic>
        <p:nvPicPr>
          <p:cNvPr id="8" name="Εικόνα 7"/>
          <p:cNvPicPr>
            <a:picLocks noChangeAspect="1"/>
          </p:cNvPicPr>
          <p:nvPr/>
        </p:nvPicPr>
        <p:blipFill rotWithShape="1">
          <a:blip r:embed="rId4"/>
          <a:srcRect l="17570" t="8385" r="10110" b="12553"/>
          <a:stretch/>
        </p:blipFill>
        <p:spPr>
          <a:xfrm>
            <a:off x="5953894" y="3162519"/>
            <a:ext cx="5884962" cy="2744666"/>
          </a:xfrm>
          <a:prstGeom prst="rect">
            <a:avLst/>
          </a:prstGeom>
        </p:spPr>
      </p:pic>
    </p:spTree>
    <p:extLst>
      <p:ext uri="{BB962C8B-B14F-4D97-AF65-F5344CB8AC3E}">
        <p14:creationId xmlns:p14="http://schemas.microsoft.com/office/powerpoint/2010/main" val="1050512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Gas sensor</a:t>
            </a:r>
            <a:endParaRPr lang="el-GR" dirty="0"/>
          </a:p>
        </p:txBody>
      </p:sp>
      <p:sp>
        <p:nvSpPr>
          <p:cNvPr id="5" name="TextBox 4"/>
          <p:cNvSpPr txBox="1"/>
          <p:nvPr/>
        </p:nvSpPr>
        <p:spPr>
          <a:xfrm>
            <a:off x="1097280" y="1737360"/>
            <a:ext cx="10884811" cy="3970318"/>
          </a:xfrm>
          <a:prstGeom prst="rect">
            <a:avLst/>
          </a:prstGeom>
          <a:noFill/>
        </p:spPr>
        <p:txBody>
          <a:bodyPr wrap="square" rtlCol="0">
            <a:spAutoFit/>
          </a:bodyPr>
          <a:lstStyle/>
          <a:p>
            <a:r>
              <a:rPr lang="el-GR" sz="2800" dirty="0"/>
              <a:t>Σε τι ισούται με 1 </a:t>
            </a:r>
            <a:r>
              <a:rPr lang="el-GR" sz="2800" dirty="0" err="1"/>
              <a:t>ppm</a:t>
            </a:r>
            <a:r>
              <a:rPr lang="el-GR" sz="2800" dirty="0"/>
              <a:t>;</a:t>
            </a:r>
          </a:p>
          <a:p>
            <a:r>
              <a:rPr lang="el-GR" sz="2800" dirty="0"/>
              <a:t>Κατά τη μέτρηση αερίων όπως διοξείδιο του άνθρακα, οξυγόνο ή μεθάνιο, ο όρος συγκέντρωση χρησιμοποιείται για να περιγράψει την ποσότητα </a:t>
            </a:r>
            <a:r>
              <a:rPr lang="el-GR" sz="2800" dirty="0" smtClean="0"/>
              <a:t>αερίου </a:t>
            </a:r>
            <a:r>
              <a:rPr lang="el-GR" sz="2800" dirty="0"/>
              <a:t>στον αέρα. Οι 2 πιο κοινές μονάδες μέτρησης είναι </a:t>
            </a:r>
            <a:r>
              <a:rPr lang="en-US" sz="2800" dirty="0" smtClean="0"/>
              <a:t>parts-per-million </a:t>
            </a:r>
            <a:r>
              <a:rPr lang="el-GR" sz="2800" dirty="0" smtClean="0"/>
              <a:t>και </a:t>
            </a:r>
            <a:r>
              <a:rPr lang="el-GR" sz="2800" dirty="0"/>
              <a:t>ποσοστό </a:t>
            </a:r>
            <a:r>
              <a:rPr lang="el-GR" sz="2800" dirty="0" smtClean="0"/>
              <a:t>συγκέντρωσης(</a:t>
            </a:r>
            <a:r>
              <a:rPr lang="en-US" sz="2800" dirty="0"/>
              <a:t>percent concentration</a:t>
            </a:r>
            <a:r>
              <a:rPr lang="el-GR" sz="2800" dirty="0" smtClean="0"/>
              <a:t>).</a:t>
            </a:r>
            <a:endParaRPr lang="el-GR" sz="2800" dirty="0"/>
          </a:p>
          <a:p>
            <a:r>
              <a:rPr lang="en-US" sz="2800" dirty="0"/>
              <a:t>P</a:t>
            </a:r>
            <a:r>
              <a:rPr lang="en-US" sz="2800" dirty="0" smtClean="0"/>
              <a:t>arts-per-million</a:t>
            </a:r>
            <a:r>
              <a:rPr lang="el-GR" sz="2800" dirty="0" smtClean="0"/>
              <a:t>(</a:t>
            </a:r>
            <a:r>
              <a:rPr lang="el-GR" sz="2800" dirty="0" err="1" smtClean="0"/>
              <a:t>ppm</a:t>
            </a:r>
            <a:r>
              <a:rPr lang="el-GR" sz="2800" dirty="0"/>
              <a:t>) είναι η αναλογία ενός αερίου προς το άλλο. Για παράδειγμα, </a:t>
            </a:r>
            <a:r>
              <a:rPr lang="el-GR" sz="2800" b="1" dirty="0"/>
              <a:t>1.000 </a:t>
            </a:r>
            <a:r>
              <a:rPr lang="el-GR" sz="2800" b="1" dirty="0" err="1"/>
              <a:t>ppm</a:t>
            </a:r>
            <a:r>
              <a:rPr lang="el-GR" sz="2800" b="1" dirty="0"/>
              <a:t> </a:t>
            </a:r>
            <a:r>
              <a:rPr lang="el-GR" sz="2800" dirty="0"/>
              <a:t>CO σημαίνει ότι αν μπορούσατε να μετρήσετε </a:t>
            </a:r>
            <a:r>
              <a:rPr lang="el-GR" sz="2800" b="1" dirty="0"/>
              <a:t>ένα εκατομμύριο μόρια αερίου</a:t>
            </a:r>
            <a:r>
              <a:rPr lang="el-GR" sz="2800" dirty="0"/>
              <a:t>, </a:t>
            </a:r>
            <a:r>
              <a:rPr lang="el-GR" sz="2800" b="1" dirty="0"/>
              <a:t>1.000 από αυτά θα ήταν μονοξειδίου του άνθρακα</a:t>
            </a:r>
            <a:r>
              <a:rPr lang="el-GR" sz="2800" dirty="0"/>
              <a:t> και </a:t>
            </a:r>
            <a:r>
              <a:rPr lang="el-GR" sz="2800" b="1" dirty="0"/>
              <a:t>999.000 μόρια θα ήταν μερικά άλλα αέρια</a:t>
            </a:r>
            <a:r>
              <a:rPr lang="el-GR" sz="2800" dirty="0"/>
              <a:t>.</a:t>
            </a:r>
          </a:p>
        </p:txBody>
      </p:sp>
    </p:spTree>
    <p:extLst>
      <p:ext uri="{BB962C8B-B14F-4D97-AF65-F5344CB8AC3E}">
        <p14:creationId xmlns:p14="http://schemas.microsoft.com/office/powerpoint/2010/main" val="2767680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80" y="1845734"/>
            <a:ext cx="10996954" cy="811202"/>
          </a:xfrm>
        </p:spPr>
        <p:txBody>
          <a:bodyPr>
            <a:noAutofit/>
          </a:bodyPr>
          <a:lstStyle/>
          <a:p>
            <a:pPr>
              <a:buFont typeface="Wingdings" panose="05000000000000000000" pitchFamily="2" charset="2"/>
              <a:buChar char="q"/>
            </a:pPr>
            <a:r>
              <a:rPr lang="el-GR" sz="2800" dirty="0" smtClean="0"/>
              <a:t>Χρειαζόμαστε τις βιβλιοθήκες </a:t>
            </a:r>
            <a:r>
              <a:rPr lang="el-GR" sz="2800" b="1" dirty="0" smtClean="0"/>
              <a:t>Α</a:t>
            </a:r>
            <a:r>
              <a:rPr lang="en-US" sz="2800" b="1" dirty="0" err="1" smtClean="0"/>
              <a:t>dafruit</a:t>
            </a:r>
            <a:r>
              <a:rPr lang="en-US" sz="2800" b="1" dirty="0" smtClean="0"/>
              <a:t> </a:t>
            </a:r>
            <a:r>
              <a:rPr lang="en-US" sz="2800" b="1" dirty="0"/>
              <a:t>BME280 Library by </a:t>
            </a:r>
            <a:r>
              <a:rPr lang="en-US" sz="2800" b="1" dirty="0" smtClean="0"/>
              <a:t>Adafruit</a:t>
            </a:r>
            <a:r>
              <a:rPr lang="el-GR" sz="2800" b="1" dirty="0" smtClean="0"/>
              <a:t> </a:t>
            </a:r>
            <a:r>
              <a:rPr lang="el-GR" sz="2800" dirty="0" smtClean="0"/>
              <a:t>και </a:t>
            </a:r>
            <a:r>
              <a:rPr lang="en-US" sz="2800" b="1" dirty="0"/>
              <a:t>Adafruit Unified </a:t>
            </a:r>
            <a:r>
              <a:rPr lang="en-US" sz="2800" b="1" dirty="0" smtClean="0"/>
              <a:t>Sensor</a:t>
            </a:r>
            <a:r>
              <a:rPr lang="el-GR" sz="2800" b="1" dirty="0" smtClean="0"/>
              <a:t>.</a:t>
            </a:r>
            <a:endParaRPr lang="el-GR" sz="2800" b="1" dirty="0"/>
          </a:p>
        </p:txBody>
      </p:sp>
      <p:pic>
        <p:nvPicPr>
          <p:cNvPr id="4" name="Θέση περιεχομένου 3"/>
          <p:cNvPicPr>
            <a:picLocks noChangeAspect="1"/>
          </p:cNvPicPr>
          <p:nvPr/>
        </p:nvPicPr>
        <p:blipFill rotWithShape="1">
          <a:blip r:embed="rId2"/>
          <a:srcRect t="713" b="64838"/>
          <a:stretch/>
        </p:blipFill>
        <p:spPr>
          <a:xfrm>
            <a:off x="1842784" y="2976113"/>
            <a:ext cx="8567392" cy="1664898"/>
          </a:xfrm>
          <a:prstGeom prst="rect">
            <a:avLst/>
          </a:prstGeom>
        </p:spPr>
      </p:pic>
      <p:pic>
        <p:nvPicPr>
          <p:cNvPr id="5" name="Εικόνα 4"/>
          <p:cNvPicPr>
            <a:picLocks noChangeAspect="1"/>
          </p:cNvPicPr>
          <p:nvPr/>
        </p:nvPicPr>
        <p:blipFill rotWithShape="1">
          <a:blip r:embed="rId3"/>
          <a:srcRect r="7446"/>
          <a:stretch/>
        </p:blipFill>
        <p:spPr>
          <a:xfrm>
            <a:off x="1842784" y="4848045"/>
            <a:ext cx="8586553" cy="1200150"/>
          </a:xfrm>
          <a:prstGeom prst="rect">
            <a:avLst/>
          </a:prstGeom>
        </p:spPr>
      </p:pic>
    </p:spTree>
    <p:extLst>
      <p:ext uri="{BB962C8B-B14F-4D97-AF65-F5344CB8AC3E}">
        <p14:creationId xmlns:p14="http://schemas.microsoft.com/office/powerpoint/2010/main" val="3934894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sp>
        <p:nvSpPr>
          <p:cNvPr id="8" name="Θέση περιεχομένου 7"/>
          <p:cNvSpPr>
            <a:spLocks noGrp="1"/>
          </p:cNvSpPr>
          <p:nvPr>
            <p:ph idx="1"/>
          </p:nvPr>
        </p:nvSpPr>
        <p:spPr>
          <a:xfrm>
            <a:off x="1097280" y="1845733"/>
            <a:ext cx="10953822" cy="4460175"/>
          </a:xfrm>
        </p:spPr>
        <p:txBody>
          <a:bodyPr>
            <a:normAutofit/>
          </a:bodyPr>
          <a:lstStyle/>
          <a:p>
            <a:pPr>
              <a:buFont typeface="Wingdings" panose="05000000000000000000" pitchFamily="2" charset="2"/>
              <a:buChar char="q"/>
            </a:pPr>
            <a:r>
              <a:rPr lang="el-GR" sz="2800" dirty="0" smtClean="0"/>
              <a:t>Συμπερίληψη των βιβλιοθηκών </a:t>
            </a:r>
            <a:r>
              <a:rPr lang="en-US" sz="2800" b="1" dirty="0" smtClean="0"/>
              <a:t>&lt;</a:t>
            </a:r>
            <a:r>
              <a:rPr lang="en-US" sz="2800" b="1" dirty="0" err="1" smtClean="0"/>
              <a:t>Wire.h</a:t>
            </a:r>
            <a:r>
              <a:rPr lang="en-US" sz="2800" b="1" dirty="0" smtClean="0"/>
              <a:t>&gt;</a:t>
            </a:r>
            <a:r>
              <a:rPr lang="el-GR" sz="2800" dirty="0" smtClean="0"/>
              <a:t>,</a:t>
            </a:r>
            <a:r>
              <a:rPr lang="el-GR" sz="2800" b="1" dirty="0" smtClean="0"/>
              <a:t> </a:t>
            </a:r>
            <a:r>
              <a:rPr lang="en-US" sz="2800" b="1" dirty="0" smtClean="0"/>
              <a:t>&lt;</a:t>
            </a:r>
            <a:r>
              <a:rPr lang="en-US" sz="2800" b="1" dirty="0" err="1"/>
              <a:t>Adafruit_Sensor.h</a:t>
            </a:r>
            <a:r>
              <a:rPr lang="en-US" sz="2800" b="1" dirty="0" smtClean="0"/>
              <a:t>&gt;</a:t>
            </a:r>
            <a:r>
              <a:rPr lang="el-GR" sz="2800" b="1" dirty="0" smtClean="0"/>
              <a:t> </a:t>
            </a:r>
            <a:r>
              <a:rPr lang="el-GR" sz="2800" dirty="0" smtClean="0"/>
              <a:t>και</a:t>
            </a:r>
            <a:r>
              <a:rPr lang="el-GR" sz="2800" b="1" dirty="0" smtClean="0"/>
              <a:t> </a:t>
            </a:r>
            <a:r>
              <a:rPr lang="en-US" sz="2800" b="1" dirty="0" smtClean="0"/>
              <a:t>&lt;</a:t>
            </a:r>
            <a:r>
              <a:rPr lang="en-US" sz="2800" b="1" dirty="0"/>
              <a:t>Adafruit_BME280.h</a:t>
            </a:r>
            <a:r>
              <a:rPr lang="en-US" sz="2800" b="1" dirty="0" smtClean="0"/>
              <a:t>&gt;</a:t>
            </a:r>
            <a:r>
              <a:rPr lang="el-GR" sz="2800" b="1" dirty="0" smtClean="0"/>
              <a:t>.</a:t>
            </a:r>
          </a:p>
          <a:p>
            <a:pPr>
              <a:buFont typeface="Wingdings" panose="05000000000000000000" pitchFamily="2" charset="2"/>
              <a:buChar char="q"/>
            </a:pPr>
            <a:r>
              <a:rPr lang="en-US" sz="2800" b="1" dirty="0"/>
              <a:t>#define SEALEVELPRESSURE_HPA (1013.25</a:t>
            </a:r>
            <a:r>
              <a:rPr lang="en-US" sz="2800" b="1" dirty="0" smtClean="0"/>
              <a:t>)</a:t>
            </a:r>
            <a:endParaRPr lang="el-GR" sz="2800" b="1" dirty="0" smtClean="0"/>
          </a:p>
          <a:p>
            <a:pPr marL="0" indent="0">
              <a:buNone/>
            </a:pPr>
            <a:r>
              <a:rPr lang="el-GR" sz="2800" dirty="0" smtClean="0"/>
              <a:t>Για τον υπολογισμό του υψομέτρου.</a:t>
            </a:r>
            <a:endParaRPr lang="en-US" sz="2800" dirty="0"/>
          </a:p>
          <a:p>
            <a:pPr>
              <a:buFont typeface="Wingdings" panose="05000000000000000000" pitchFamily="2" charset="2"/>
              <a:buChar char="q"/>
            </a:pPr>
            <a:r>
              <a:rPr lang="en-US" sz="2800" b="1" dirty="0"/>
              <a:t>Adafruit_BME280 </a:t>
            </a:r>
            <a:r>
              <a:rPr lang="en-US" sz="2800" b="1" dirty="0" err="1"/>
              <a:t>bme</a:t>
            </a:r>
            <a:r>
              <a:rPr lang="en-US" sz="2800" b="1" dirty="0" smtClean="0"/>
              <a:t>;</a:t>
            </a:r>
            <a:endParaRPr lang="el-GR" sz="2800" b="1" dirty="0" smtClean="0"/>
          </a:p>
          <a:p>
            <a:pPr marL="0" indent="0">
              <a:buNone/>
            </a:pPr>
            <a:r>
              <a:rPr lang="el-GR" sz="2800" dirty="0" smtClean="0"/>
              <a:t>Ορίζω ένα αντικείμενο τύπου </a:t>
            </a:r>
            <a:r>
              <a:rPr lang="en-US" sz="2800" dirty="0"/>
              <a:t>Adafruit_BME280 </a:t>
            </a:r>
            <a:r>
              <a:rPr lang="el-GR" sz="2800" b="1" dirty="0" smtClean="0"/>
              <a:t>.</a:t>
            </a:r>
          </a:p>
        </p:txBody>
      </p:sp>
    </p:spTree>
    <p:extLst>
      <p:ext uri="{BB962C8B-B14F-4D97-AF65-F5344CB8AC3E}">
        <p14:creationId xmlns:p14="http://schemas.microsoft.com/office/powerpoint/2010/main" val="2811241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80" y="1845733"/>
            <a:ext cx="10962448" cy="4244515"/>
          </a:xfrm>
        </p:spPr>
        <p:txBody>
          <a:bodyPr/>
          <a:lstStyle/>
          <a:p>
            <a:pPr>
              <a:buFont typeface="Wingdings" panose="05000000000000000000" pitchFamily="2" charset="2"/>
              <a:buChar char="q"/>
            </a:pPr>
            <a:r>
              <a:rPr lang="en-US" sz="2800" b="1" dirty="0"/>
              <a:t>if (!</a:t>
            </a:r>
            <a:r>
              <a:rPr lang="en-US" sz="2800" b="1" dirty="0" err="1"/>
              <a:t>bme.begin</a:t>
            </a:r>
            <a:r>
              <a:rPr lang="en-US" sz="2800" b="1" dirty="0"/>
              <a:t>(0x76)) </a:t>
            </a:r>
            <a:r>
              <a:rPr lang="en-US" sz="2800" b="1" dirty="0" smtClean="0"/>
              <a:t>{</a:t>
            </a:r>
            <a:endParaRPr lang="en-US" sz="2800" b="1" dirty="0"/>
          </a:p>
          <a:p>
            <a:pPr marL="0" indent="0">
              <a:buNone/>
            </a:pPr>
            <a:r>
              <a:rPr lang="en-US" sz="2800" b="1" dirty="0" err="1"/>
              <a:t>Serial.println</a:t>
            </a:r>
            <a:r>
              <a:rPr lang="en-US" sz="2800" b="1" dirty="0"/>
              <a:t>("Could not find a valid BME280 sensor, check wiring!");</a:t>
            </a:r>
          </a:p>
          <a:p>
            <a:pPr marL="0" indent="0">
              <a:buNone/>
            </a:pPr>
            <a:r>
              <a:rPr lang="en-US" sz="2800" b="1" dirty="0"/>
              <a:t>while (1</a:t>
            </a:r>
            <a:r>
              <a:rPr lang="en-US" sz="2800" b="1" dirty="0" smtClean="0"/>
              <a:t>);}</a:t>
            </a:r>
            <a:endParaRPr lang="el-GR" sz="2800" b="1" dirty="0" smtClean="0"/>
          </a:p>
          <a:p>
            <a:pPr marL="0" indent="0">
              <a:buNone/>
            </a:pPr>
            <a:r>
              <a:rPr lang="el-GR" sz="2800" dirty="0" smtClean="0"/>
              <a:t>Η συνάρτηση </a:t>
            </a:r>
            <a:r>
              <a:rPr lang="en-US" sz="2800" b="1" dirty="0"/>
              <a:t>begin(I2C_ADDR</a:t>
            </a:r>
            <a:r>
              <a:rPr lang="en-US" sz="2800" b="1" dirty="0" smtClean="0"/>
              <a:t>)</a:t>
            </a:r>
            <a:r>
              <a:rPr lang="el-GR" sz="2800" b="1" dirty="0"/>
              <a:t> </a:t>
            </a:r>
            <a:r>
              <a:rPr lang="el-GR" sz="2800" dirty="0"/>
              <a:t>παίρνει τη διεύθυνση I2C της μονάδας ως </a:t>
            </a:r>
            <a:r>
              <a:rPr lang="el-GR" sz="2800" dirty="0" smtClean="0"/>
              <a:t>παράμετρο.</a:t>
            </a:r>
          </a:p>
          <a:p>
            <a:pPr marL="0" indent="0">
              <a:buNone/>
            </a:pPr>
            <a:r>
              <a:rPr lang="el-GR" sz="2800" dirty="0" smtClean="0"/>
              <a:t>Στη </a:t>
            </a:r>
            <a:r>
              <a:rPr lang="en-US" sz="2800" dirty="0" smtClean="0"/>
              <a:t>setup</a:t>
            </a:r>
            <a:r>
              <a:rPr lang="el-GR" sz="2800" dirty="0" smtClean="0"/>
              <a:t>, σε περίπτωση που αποτύχει η </a:t>
            </a:r>
            <a:r>
              <a:rPr lang="en-US" sz="2800" dirty="0" smtClean="0"/>
              <a:t>I2C</a:t>
            </a:r>
            <a:r>
              <a:rPr lang="el-GR" sz="2800" dirty="0" smtClean="0"/>
              <a:t> επικοινωνία τυπώνεται ένα μήνυμα σφάλματος.</a:t>
            </a:r>
          </a:p>
          <a:p>
            <a:pPr marL="0" indent="0">
              <a:buNone/>
            </a:pPr>
            <a:endParaRPr lang="el-GR" sz="2400" dirty="0"/>
          </a:p>
          <a:p>
            <a:pPr>
              <a:buFont typeface="Wingdings" panose="05000000000000000000" pitchFamily="2" charset="2"/>
              <a:buChar char="q"/>
            </a:pPr>
            <a:endParaRPr lang="el-GR" dirty="0"/>
          </a:p>
        </p:txBody>
      </p:sp>
    </p:spTree>
    <p:extLst>
      <p:ext uri="{BB962C8B-B14F-4D97-AF65-F5344CB8AC3E}">
        <p14:creationId xmlns:p14="http://schemas.microsoft.com/office/powerpoint/2010/main" val="942718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43471"/>
            <a:ext cx="10058400" cy="1450757"/>
          </a:xfrm>
        </p:spPr>
        <p:txBody>
          <a:bodyPr/>
          <a:lstStyle/>
          <a:p>
            <a:r>
              <a:rPr lang="el-GR" dirty="0"/>
              <a:t>Βασικές εντολές</a:t>
            </a:r>
          </a:p>
        </p:txBody>
      </p:sp>
      <p:sp>
        <p:nvSpPr>
          <p:cNvPr id="3" name="Θέση περιεχομένου 2"/>
          <p:cNvSpPr>
            <a:spLocks noGrp="1"/>
          </p:cNvSpPr>
          <p:nvPr>
            <p:ph idx="1"/>
          </p:nvPr>
        </p:nvSpPr>
        <p:spPr>
          <a:xfrm>
            <a:off x="1097279" y="1840877"/>
            <a:ext cx="10936569" cy="4434296"/>
          </a:xfrm>
        </p:spPr>
        <p:txBody>
          <a:bodyPr>
            <a:noAutofit/>
          </a:bodyPr>
          <a:lstStyle/>
          <a:p>
            <a:pPr>
              <a:buFont typeface="Wingdings" panose="05000000000000000000" pitchFamily="2" charset="2"/>
              <a:buChar char="q"/>
            </a:pPr>
            <a:r>
              <a:rPr lang="en-US" sz="2400" b="1" dirty="0" err="1" smtClean="0"/>
              <a:t>bme</a:t>
            </a:r>
            <a:r>
              <a:rPr lang="en-US" sz="2400" b="1" dirty="0" smtClean="0"/>
              <a:t>.</a:t>
            </a:r>
            <a:r>
              <a:rPr lang="el-GR" sz="2400" b="1" dirty="0" err="1" smtClean="0"/>
              <a:t>readTemperature</a:t>
            </a:r>
            <a:r>
              <a:rPr lang="el-GR" sz="2400" b="1" dirty="0" smtClean="0"/>
              <a:t>() </a:t>
            </a:r>
          </a:p>
          <a:p>
            <a:pPr marL="0" indent="0">
              <a:buNone/>
            </a:pPr>
            <a:r>
              <a:rPr lang="el-GR" sz="2400" dirty="0" smtClean="0"/>
              <a:t>Επιστρέφει </a:t>
            </a:r>
            <a:r>
              <a:rPr lang="el-GR" sz="2400" dirty="0"/>
              <a:t>τη θερμοκρασία από τον </a:t>
            </a:r>
            <a:r>
              <a:rPr lang="el-GR" sz="2400" dirty="0" smtClean="0"/>
              <a:t>αισθητήρα σε *</a:t>
            </a:r>
            <a:r>
              <a:rPr lang="en-US" sz="2400" dirty="0" smtClean="0"/>
              <a:t>C</a:t>
            </a:r>
            <a:r>
              <a:rPr lang="el-GR" sz="2400" dirty="0" smtClean="0"/>
              <a:t>.</a:t>
            </a:r>
            <a:endParaRPr lang="el-GR" sz="2400" dirty="0"/>
          </a:p>
          <a:p>
            <a:pPr>
              <a:buFont typeface="Wingdings" panose="05000000000000000000" pitchFamily="2" charset="2"/>
              <a:buChar char="q"/>
            </a:pPr>
            <a:r>
              <a:rPr lang="en-US" sz="2400" b="1" dirty="0" err="1" smtClean="0"/>
              <a:t>bme</a:t>
            </a:r>
            <a:r>
              <a:rPr lang="en-US" sz="2400" b="1" dirty="0" smtClean="0"/>
              <a:t>.</a:t>
            </a:r>
            <a:r>
              <a:rPr lang="el-GR" sz="2400" b="1" dirty="0" err="1" smtClean="0"/>
              <a:t>readPressure</a:t>
            </a:r>
            <a:r>
              <a:rPr lang="el-GR" sz="2400" b="1" dirty="0" smtClean="0"/>
              <a:t>() </a:t>
            </a:r>
            <a:endParaRPr lang="el-GR" sz="2400" dirty="0" smtClean="0"/>
          </a:p>
          <a:p>
            <a:pPr marL="0" indent="0">
              <a:buNone/>
            </a:pPr>
            <a:r>
              <a:rPr lang="el-GR" sz="2400" dirty="0" smtClean="0"/>
              <a:t>Επιστρέφει </a:t>
            </a:r>
            <a:r>
              <a:rPr lang="el-GR" sz="2400" dirty="0"/>
              <a:t>τη βαρομετρική πίεση από τον </a:t>
            </a:r>
            <a:r>
              <a:rPr lang="el-GR" sz="2400" dirty="0" smtClean="0"/>
              <a:t>αισθητήρα σε </a:t>
            </a:r>
            <a:r>
              <a:rPr lang="en-US" sz="2400" dirty="0" smtClean="0"/>
              <a:t>Pa(</a:t>
            </a:r>
            <a:r>
              <a:rPr lang="en-US" sz="2400" b="1" u="sng" dirty="0"/>
              <a:t>1 hPa = 100 Pa</a:t>
            </a:r>
            <a:r>
              <a:rPr lang="en-US" sz="2400" dirty="0" smtClean="0"/>
              <a:t>)</a:t>
            </a:r>
            <a:r>
              <a:rPr lang="el-GR" sz="2400" dirty="0" smtClean="0"/>
              <a:t>.</a:t>
            </a:r>
            <a:endParaRPr lang="el-GR" sz="2400" dirty="0"/>
          </a:p>
          <a:p>
            <a:pPr>
              <a:buFont typeface="Wingdings" panose="05000000000000000000" pitchFamily="2" charset="2"/>
              <a:buChar char="q"/>
            </a:pPr>
            <a:r>
              <a:rPr lang="en-US" sz="2400" b="1" dirty="0" err="1" smtClean="0"/>
              <a:t>bme</a:t>
            </a:r>
            <a:r>
              <a:rPr lang="en-US" sz="2400" b="1" dirty="0" smtClean="0"/>
              <a:t>.</a:t>
            </a:r>
            <a:r>
              <a:rPr lang="el-GR" sz="2400" b="1" dirty="0" err="1" smtClean="0"/>
              <a:t>readAltitude</a:t>
            </a:r>
            <a:r>
              <a:rPr lang="el-GR" sz="2400" b="1" dirty="0" smtClean="0"/>
              <a:t>(SEALEVELPRESSURE_HPA</a:t>
            </a:r>
            <a:r>
              <a:rPr lang="el-GR" sz="2400" b="1" dirty="0"/>
              <a:t>) </a:t>
            </a:r>
            <a:endParaRPr lang="el-GR" sz="2400" dirty="0" smtClean="0"/>
          </a:p>
          <a:p>
            <a:pPr marL="0" indent="0">
              <a:buNone/>
            </a:pPr>
            <a:r>
              <a:rPr lang="el-GR" sz="2400" dirty="0"/>
              <a:t>Υ</a:t>
            </a:r>
            <a:r>
              <a:rPr lang="el-GR" sz="2400" dirty="0" smtClean="0"/>
              <a:t>πολογίζει </a:t>
            </a:r>
            <a:r>
              <a:rPr lang="el-GR" sz="2400" dirty="0"/>
              <a:t>το </a:t>
            </a:r>
            <a:r>
              <a:rPr lang="el-GR" sz="2400" dirty="0" smtClean="0"/>
              <a:t>υψόμετρο(σε </a:t>
            </a:r>
            <a:r>
              <a:rPr lang="el-GR" sz="2400" dirty="0"/>
              <a:t>μέτρα) από την καθορισμένη ατμοσφαιρική </a:t>
            </a:r>
            <a:r>
              <a:rPr lang="el-GR" sz="2400" dirty="0" smtClean="0"/>
              <a:t>πίεση(σε </a:t>
            </a:r>
            <a:r>
              <a:rPr lang="el-GR" sz="2400" dirty="0"/>
              <a:t>hPa) και την πίεση της στάθμης της </a:t>
            </a:r>
            <a:r>
              <a:rPr lang="el-GR" sz="2400" dirty="0" smtClean="0"/>
              <a:t>θάλασσας(σε </a:t>
            </a:r>
            <a:r>
              <a:rPr lang="el-GR" sz="2400" dirty="0"/>
              <a:t>hPa</a:t>
            </a:r>
            <a:r>
              <a:rPr lang="el-GR" sz="2400" dirty="0" smtClean="0"/>
              <a:t>).</a:t>
            </a:r>
            <a:endParaRPr lang="el-GR" sz="2400" dirty="0"/>
          </a:p>
          <a:p>
            <a:pPr>
              <a:buFont typeface="Wingdings" panose="05000000000000000000" pitchFamily="2" charset="2"/>
              <a:buChar char="q"/>
            </a:pPr>
            <a:r>
              <a:rPr lang="en-US" sz="2400" b="1" dirty="0" err="1" smtClean="0"/>
              <a:t>bme</a:t>
            </a:r>
            <a:r>
              <a:rPr lang="en-US" sz="2400" b="1" dirty="0" smtClean="0"/>
              <a:t>.</a:t>
            </a:r>
            <a:r>
              <a:rPr lang="el-GR" sz="2400" b="1" dirty="0" err="1" smtClean="0"/>
              <a:t>readHumidity</a:t>
            </a:r>
            <a:r>
              <a:rPr lang="el-GR" sz="2400" b="1" dirty="0" smtClean="0"/>
              <a:t>() </a:t>
            </a:r>
            <a:endParaRPr lang="el-GR" sz="2400" dirty="0" smtClean="0"/>
          </a:p>
          <a:p>
            <a:pPr marL="0" indent="0">
              <a:buNone/>
            </a:pPr>
            <a:r>
              <a:rPr lang="el-GR" sz="2400" dirty="0"/>
              <a:t>Ε</a:t>
            </a:r>
            <a:r>
              <a:rPr lang="el-GR" sz="2400" dirty="0" smtClean="0"/>
              <a:t>πιστρέφει </a:t>
            </a:r>
            <a:r>
              <a:rPr lang="el-GR" sz="2400" dirty="0"/>
              <a:t>τη σχετική υγρασία από τον αισθητήρα</a:t>
            </a:r>
            <a:r>
              <a:rPr lang="el-GR" sz="2400" dirty="0" smtClean="0"/>
              <a:t>.</a:t>
            </a:r>
            <a:r>
              <a:rPr lang="en-US" sz="2400" dirty="0"/>
              <a:t> </a:t>
            </a:r>
            <a:endParaRPr lang="el-GR" sz="2400" dirty="0"/>
          </a:p>
        </p:txBody>
      </p:sp>
    </p:spTree>
    <p:extLst>
      <p:ext uri="{BB962C8B-B14F-4D97-AF65-F5344CB8AC3E}">
        <p14:creationId xmlns:p14="http://schemas.microsoft.com/office/powerpoint/2010/main" val="40579471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4</a:t>
            </a:r>
          </a:p>
        </p:txBody>
      </p:sp>
      <p:sp>
        <p:nvSpPr>
          <p:cNvPr id="3" name="Θέση περιεχομένου 2"/>
          <p:cNvSpPr>
            <a:spLocks noGrp="1"/>
          </p:cNvSpPr>
          <p:nvPr>
            <p:ph idx="1"/>
          </p:nvPr>
        </p:nvSpPr>
        <p:spPr/>
        <p:txBody>
          <a:bodyPr>
            <a:normAutofit/>
          </a:bodyPr>
          <a:lstStyle/>
          <a:p>
            <a:r>
              <a:rPr lang="el-GR" sz="2800" dirty="0" smtClean="0"/>
              <a:t>Να τυπώνεται στο</a:t>
            </a:r>
            <a:r>
              <a:rPr lang="en-US" sz="2800" dirty="0" smtClean="0"/>
              <a:t> serial monitor: ‘’Temperature = …*C’’, ‘’Pressure = …hPa’’,  ‘’Approx.Altitude </a:t>
            </a:r>
            <a:r>
              <a:rPr lang="en-US" sz="2800" dirty="0"/>
              <a:t>= </a:t>
            </a:r>
            <a:r>
              <a:rPr lang="en-US" sz="2800" dirty="0" smtClean="0"/>
              <a:t>…m’’, ‘’Humidity </a:t>
            </a:r>
            <a:r>
              <a:rPr lang="en-US" sz="2800" dirty="0"/>
              <a:t>= </a:t>
            </a:r>
            <a:r>
              <a:rPr lang="en-US" sz="2800" dirty="0" smtClean="0"/>
              <a:t>…%’’</a:t>
            </a:r>
            <a:r>
              <a:rPr lang="el-GR" sz="2800" dirty="0" smtClean="0"/>
              <a:t>, κενή γραμμή</a:t>
            </a:r>
            <a:r>
              <a:rPr lang="en-US" sz="2800" dirty="0" smtClean="0"/>
              <a:t>. </a:t>
            </a:r>
            <a:r>
              <a:rPr lang="el-GR" sz="2800" dirty="0" smtClean="0"/>
              <a:t>Οι εκτυπώσεις να γίνονται κάθε φορά σε διαφορετικές γραμμές.</a:t>
            </a:r>
          </a:p>
          <a:p>
            <a:endParaRPr lang="el-GR" sz="2800" dirty="0"/>
          </a:p>
          <a:p>
            <a:pPr>
              <a:buFont typeface="Wingdings" panose="05000000000000000000" pitchFamily="2" charset="2"/>
              <a:buChar char="Ø"/>
            </a:pPr>
            <a:r>
              <a:rPr lang="en-US" sz="2800" dirty="0"/>
              <a:t>BME280 Temperature, Humidity &amp; Pressure </a:t>
            </a:r>
            <a:r>
              <a:rPr lang="en-US" sz="2800" dirty="0" smtClean="0"/>
              <a:t>Sensor</a:t>
            </a:r>
          </a:p>
          <a:p>
            <a:pPr>
              <a:buFont typeface="Wingdings" panose="05000000000000000000" pitchFamily="2" charset="2"/>
              <a:buChar char="Ø"/>
            </a:pPr>
            <a:endParaRPr lang="en-US" sz="2800" dirty="0"/>
          </a:p>
          <a:p>
            <a:pPr marL="0" indent="0">
              <a:buNone/>
            </a:pPr>
            <a:r>
              <a:rPr lang="el-GR" sz="2800" dirty="0" smtClean="0"/>
              <a:t>Αν ο αισθητήρας που έχουμε είναι ο </a:t>
            </a:r>
            <a:r>
              <a:rPr lang="en-US" sz="2800" dirty="0" smtClean="0"/>
              <a:t>BMP280 </a:t>
            </a:r>
            <a:r>
              <a:rPr lang="el-GR" sz="2800" dirty="0" smtClean="0"/>
              <a:t>η μέτρηση για την υγρασία θα δίνει 0, επειδή δεν μετράει την υγρασία.</a:t>
            </a:r>
            <a:endParaRPr lang="en-US" sz="2800" dirty="0"/>
          </a:p>
          <a:p>
            <a:endParaRPr lang="en-US" sz="2800" dirty="0"/>
          </a:p>
        </p:txBody>
      </p:sp>
    </p:spTree>
    <p:extLst>
      <p:ext uri="{BB962C8B-B14F-4D97-AF65-F5344CB8AC3E}">
        <p14:creationId xmlns:p14="http://schemas.microsoft.com/office/powerpoint/2010/main" val="3407126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4</a:t>
            </a:r>
          </a:p>
        </p:txBody>
      </p:sp>
      <p:pic>
        <p:nvPicPr>
          <p:cNvPr id="5" name="Εικόνα 4"/>
          <p:cNvPicPr>
            <a:picLocks noChangeAspect="1"/>
          </p:cNvPicPr>
          <p:nvPr/>
        </p:nvPicPr>
        <p:blipFill>
          <a:blip r:embed="rId2"/>
          <a:stretch>
            <a:fillRect/>
          </a:stretch>
        </p:blipFill>
        <p:spPr>
          <a:xfrm>
            <a:off x="2539513" y="1816490"/>
            <a:ext cx="7173933" cy="4505177"/>
          </a:xfrm>
          <a:prstGeom prst="rect">
            <a:avLst/>
          </a:prstGeom>
        </p:spPr>
      </p:pic>
    </p:spTree>
    <p:extLst>
      <p:ext uri="{BB962C8B-B14F-4D97-AF65-F5344CB8AC3E}">
        <p14:creationId xmlns:p14="http://schemas.microsoft.com/office/powerpoint/2010/main" val="339622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4</a:t>
            </a:r>
          </a:p>
        </p:txBody>
      </p:sp>
      <p:sp>
        <p:nvSpPr>
          <p:cNvPr id="3" name="Θέση περιεχομένου 2"/>
          <p:cNvSpPr>
            <a:spLocks noGrp="1"/>
          </p:cNvSpPr>
          <p:nvPr>
            <p:ph idx="1"/>
          </p:nvPr>
        </p:nvSpPr>
        <p:spPr>
          <a:xfrm>
            <a:off x="1097279" y="1845733"/>
            <a:ext cx="10884812" cy="4580945"/>
          </a:xfrm>
        </p:spPr>
        <p:txBody>
          <a:bodyPr>
            <a:normAutofit/>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Wire.h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Adafruit_Sensor.h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&lt;Adafruit_BME280.h&gt;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SEALEVELPRESSURE_HPA (1013.25) </a:t>
            </a:r>
            <a:endParaRPr lang="el-GR" dirty="0" smtClean="0">
              <a:solidFill>
                <a:srgbClr val="804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Adafruit_BME280 </a:t>
            </a:r>
            <a:r>
              <a:rPr lang="en-US" dirty="0" err="1">
                <a:solidFill>
                  <a:srgbClr val="000000"/>
                </a:solidFill>
                <a:latin typeface="Courier New" panose="02070309020205020404" pitchFamily="49" charset="0"/>
              </a:rPr>
              <a:t>bme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bme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begin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0x76</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"Could not find a valid BME280 sensor, check wiring!"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while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1328948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603849" y="286603"/>
            <a:ext cx="10551831" cy="1450757"/>
          </a:xfrm>
        </p:spPr>
        <p:txBody>
          <a:bodyPr/>
          <a:lstStyle/>
          <a:p>
            <a:r>
              <a:rPr lang="en-US" dirty="0"/>
              <a:t>Project</a:t>
            </a:r>
            <a:r>
              <a:rPr lang="el-GR" dirty="0"/>
              <a:t> 4</a:t>
            </a:r>
          </a:p>
        </p:txBody>
      </p:sp>
      <p:sp>
        <p:nvSpPr>
          <p:cNvPr id="3" name="Θέση περιεχομένου 2"/>
          <p:cNvSpPr>
            <a:spLocks noGrp="1"/>
          </p:cNvSpPr>
          <p:nvPr>
            <p:ph idx="1"/>
          </p:nvPr>
        </p:nvSpPr>
        <p:spPr>
          <a:xfrm>
            <a:off x="603849" y="1871613"/>
            <a:ext cx="11499012" cy="4555066"/>
          </a:xfrm>
        </p:spPr>
        <p:txBody>
          <a:bodyPr numCol="2"/>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"Temperature =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bme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readTemperature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"Pressure =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bme</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readPressure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dirty="0" err="1">
                <a:solidFill>
                  <a:srgbClr val="808080"/>
                </a:solidFill>
                <a:latin typeface="Courier New" panose="02070309020205020404" pitchFamily="49" charset="0"/>
              </a:rPr>
              <a:t>hPa</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"Approx. Altitude =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bme</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readAltitude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SEALEVELPRESSURE_HPA</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"m"</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"Humidity =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bme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readHumidity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2000796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Troubleshooting</a:t>
            </a:r>
            <a:endParaRPr lang="el-GR" dirty="0"/>
          </a:p>
        </p:txBody>
      </p:sp>
      <p:sp>
        <p:nvSpPr>
          <p:cNvPr id="3" name="Θέση περιεχομένου 2"/>
          <p:cNvSpPr>
            <a:spLocks noGrp="1"/>
          </p:cNvSpPr>
          <p:nvPr>
            <p:ph idx="1"/>
          </p:nvPr>
        </p:nvSpPr>
        <p:spPr>
          <a:xfrm>
            <a:off x="1097280" y="1845733"/>
            <a:ext cx="10384478" cy="4408417"/>
          </a:xfrm>
        </p:spPr>
        <p:txBody>
          <a:bodyPr>
            <a:normAutofit lnSpcReduction="10000"/>
          </a:bodyPr>
          <a:lstStyle/>
          <a:p>
            <a:r>
              <a:rPr lang="el-GR" sz="2800" dirty="0" smtClean="0"/>
              <a:t>Αν έχουμε πρόβλημα και το πρόγραμμα δεν αναγνωρίζει το</a:t>
            </a:r>
            <a:r>
              <a:rPr lang="el-GR" sz="2800" dirty="0"/>
              <a:t>ν</a:t>
            </a:r>
            <a:r>
              <a:rPr lang="el-GR" sz="2800" dirty="0" smtClean="0"/>
              <a:t> αισθητήρα:</a:t>
            </a:r>
          </a:p>
          <a:p>
            <a:r>
              <a:rPr lang="el-GR" sz="2800" dirty="0" smtClean="0"/>
              <a:t>Ανοίγουμε το πρόγραμμα </a:t>
            </a:r>
            <a:r>
              <a:rPr lang="en-US" sz="2800" dirty="0" smtClean="0"/>
              <a:t>Adafruit_BME280.cpp</a:t>
            </a:r>
            <a:r>
              <a:rPr lang="en-US" sz="2800" dirty="0"/>
              <a:t> </a:t>
            </a:r>
            <a:r>
              <a:rPr lang="el-GR" sz="2800" dirty="0" smtClean="0"/>
              <a:t>στον φάκελο </a:t>
            </a:r>
            <a:r>
              <a:rPr lang="en-US" sz="2800" dirty="0"/>
              <a:t>file </a:t>
            </a:r>
            <a:r>
              <a:rPr lang="en-US" sz="2800" dirty="0" smtClean="0"/>
              <a:t>Adafruit_BME280.cpp</a:t>
            </a:r>
            <a:r>
              <a:rPr lang="el-GR" sz="2800" dirty="0" smtClean="0"/>
              <a:t>.</a:t>
            </a:r>
          </a:p>
          <a:p>
            <a:r>
              <a:rPr lang="el-GR" sz="2800" dirty="0" smtClean="0"/>
              <a:t>Η γραμμή -&gt; </a:t>
            </a:r>
            <a:r>
              <a:rPr lang="en-US" sz="2800" dirty="0"/>
              <a:t>if (read8(BME280_REGISTER_CHIPID) != 0x60)</a:t>
            </a:r>
          </a:p>
          <a:p>
            <a:r>
              <a:rPr lang="en-US" sz="2800" dirty="0"/>
              <a:t>    </a:t>
            </a:r>
            <a:r>
              <a:rPr lang="el-GR" sz="2800" dirty="0" smtClean="0"/>
              <a:t>			</a:t>
            </a:r>
            <a:r>
              <a:rPr lang="en-US" sz="2800" dirty="0" smtClean="0"/>
              <a:t>return </a:t>
            </a:r>
            <a:r>
              <a:rPr lang="en-US" sz="2800" dirty="0"/>
              <a:t>false</a:t>
            </a:r>
            <a:r>
              <a:rPr lang="en-US" sz="2800" dirty="0" smtClean="0"/>
              <a:t>;</a:t>
            </a:r>
            <a:endParaRPr lang="el-GR" sz="2800" dirty="0" smtClean="0"/>
          </a:p>
          <a:p>
            <a:r>
              <a:rPr lang="el-GR" sz="2800" dirty="0" smtClean="0"/>
              <a:t>Γίνεται -&gt; </a:t>
            </a:r>
            <a:r>
              <a:rPr lang="en-US" sz="2800" dirty="0"/>
              <a:t>if (read8(BME280_REGISTER_CHIPID) != 0x60)</a:t>
            </a:r>
          </a:p>
          <a:p>
            <a:r>
              <a:rPr lang="en-US" sz="2800" dirty="0"/>
              <a:t>    </a:t>
            </a:r>
            <a:r>
              <a:rPr lang="el-GR" sz="2800" dirty="0" smtClean="0"/>
              <a:t>			//</a:t>
            </a:r>
            <a:r>
              <a:rPr lang="en-US" sz="2800" dirty="0" smtClean="0"/>
              <a:t>return </a:t>
            </a:r>
            <a:r>
              <a:rPr lang="en-US" sz="2800" dirty="0"/>
              <a:t>false</a:t>
            </a:r>
            <a:r>
              <a:rPr lang="en-US" sz="2800" dirty="0" smtClean="0"/>
              <a:t>;</a:t>
            </a:r>
            <a:endParaRPr lang="el-GR" sz="2800" dirty="0" smtClean="0"/>
          </a:p>
          <a:p>
            <a:r>
              <a:rPr lang="el-GR" sz="2800" dirty="0" smtClean="0"/>
              <a:t>Αυτό συμβαίνει επειδή δεν έχουμε το αυθεντικό </a:t>
            </a:r>
            <a:r>
              <a:rPr lang="en-US" sz="2800" dirty="0" smtClean="0"/>
              <a:t>chip</a:t>
            </a:r>
            <a:r>
              <a:rPr lang="el-GR" sz="2800" dirty="0" smtClean="0"/>
              <a:t> της </a:t>
            </a:r>
            <a:r>
              <a:rPr lang="en-US" sz="2800" dirty="0" err="1" smtClean="0"/>
              <a:t>Adafruit</a:t>
            </a:r>
            <a:r>
              <a:rPr lang="el-GR" sz="2800" dirty="0" smtClean="0"/>
              <a:t>.</a:t>
            </a:r>
            <a:endParaRPr lang="el-GR" sz="2800" dirty="0"/>
          </a:p>
        </p:txBody>
      </p:sp>
    </p:spTree>
    <p:extLst>
      <p:ext uri="{BB962C8B-B14F-4D97-AF65-F5344CB8AC3E}">
        <p14:creationId xmlns:p14="http://schemas.microsoft.com/office/powerpoint/2010/main" val="141048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72351" y="303856"/>
            <a:ext cx="11537543" cy="1450757"/>
          </a:xfrm>
        </p:spPr>
        <p:txBody>
          <a:bodyPr>
            <a:normAutofit fontScale="90000"/>
          </a:bodyPr>
          <a:lstStyle/>
          <a:p>
            <a:r>
              <a:rPr lang="en-US" dirty="0"/>
              <a:t>Soil Hygrometer/Moisture Detection </a:t>
            </a:r>
            <a:r>
              <a:rPr lang="en-US" dirty="0" smtClean="0"/>
              <a:t>Module</a:t>
            </a:r>
            <a:r>
              <a:rPr lang="el-GR" dirty="0" smtClean="0"/>
              <a:t>(Αισθητήρας υγρασίας εδάφους/υγρόμετρο)</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783703" y="1975659"/>
            <a:ext cx="3827592"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Ορθογώνιο 5"/>
          <p:cNvSpPr/>
          <p:nvPr/>
        </p:nvSpPr>
        <p:spPr>
          <a:xfrm>
            <a:off x="772351" y="2082196"/>
            <a:ext cx="6836147" cy="3970318"/>
          </a:xfrm>
          <a:prstGeom prst="rect">
            <a:avLst/>
          </a:prstGeom>
        </p:spPr>
        <p:txBody>
          <a:bodyPr wrap="square">
            <a:spAutoFit/>
          </a:bodyPr>
          <a:lstStyle/>
          <a:p>
            <a:r>
              <a:rPr lang="el-GR" sz="2800" dirty="0"/>
              <a:t>Όταν </a:t>
            </a:r>
            <a:r>
              <a:rPr lang="el-GR" sz="2800" dirty="0" smtClean="0"/>
              <a:t>ακούμε </a:t>
            </a:r>
            <a:r>
              <a:rPr lang="el-GR" sz="2800" dirty="0"/>
              <a:t>τον όρο «έξυπνος κήπος», ένα από τα πράγματα που έρχονται στο μυαλό </a:t>
            </a:r>
            <a:r>
              <a:rPr lang="el-GR" sz="2800" dirty="0" smtClean="0"/>
              <a:t>μας </a:t>
            </a:r>
            <a:r>
              <a:rPr lang="el-GR" sz="2800" dirty="0"/>
              <a:t>είναι ένα σύστημα που μετρά την υγρασία του εδάφους και ποτίζει τα φυτά </a:t>
            </a:r>
            <a:r>
              <a:rPr lang="el-GR" sz="2800" dirty="0" smtClean="0"/>
              <a:t>μας </a:t>
            </a:r>
            <a:r>
              <a:rPr lang="el-GR" sz="2800" dirty="0"/>
              <a:t>αυτόματα</a:t>
            </a:r>
            <a:r>
              <a:rPr lang="el-GR" sz="2800" dirty="0" smtClean="0"/>
              <a:t>.</a:t>
            </a:r>
            <a:endParaRPr lang="el-GR" sz="2800" dirty="0"/>
          </a:p>
          <a:p>
            <a:r>
              <a:rPr lang="el-GR" sz="2800" dirty="0"/>
              <a:t>Με αυτόν τον τύπο συστήματος, </a:t>
            </a:r>
            <a:r>
              <a:rPr lang="el-GR" sz="2800" dirty="0" smtClean="0"/>
              <a:t>μπορούμε </a:t>
            </a:r>
            <a:r>
              <a:rPr lang="el-GR" sz="2800" dirty="0"/>
              <a:t>να </a:t>
            </a:r>
            <a:r>
              <a:rPr lang="el-GR" sz="2800" dirty="0" smtClean="0"/>
              <a:t>ποτίζουμε </a:t>
            </a:r>
            <a:r>
              <a:rPr lang="el-GR" sz="2800" dirty="0"/>
              <a:t>τα φυτά </a:t>
            </a:r>
            <a:r>
              <a:rPr lang="el-GR" sz="2800" dirty="0" smtClean="0"/>
              <a:t>μας </a:t>
            </a:r>
            <a:r>
              <a:rPr lang="el-GR" sz="2800" dirty="0"/>
              <a:t>μόνο όταν χρειάζεται και να </a:t>
            </a:r>
            <a:r>
              <a:rPr lang="el-GR" sz="2800" dirty="0" smtClean="0"/>
              <a:t>αποφεύγουμε </a:t>
            </a:r>
            <a:r>
              <a:rPr lang="el-GR" sz="2800" dirty="0"/>
              <a:t>το υπερβολικό </a:t>
            </a:r>
            <a:r>
              <a:rPr lang="el-GR" sz="2800" dirty="0" smtClean="0"/>
              <a:t>πότισμα.</a:t>
            </a:r>
            <a:endParaRPr lang="el-GR" sz="2800" dirty="0"/>
          </a:p>
        </p:txBody>
      </p:sp>
    </p:spTree>
    <p:extLst>
      <p:ext uri="{BB962C8B-B14F-4D97-AF65-F5344CB8AC3E}">
        <p14:creationId xmlns:p14="http://schemas.microsoft.com/office/powerpoint/2010/main" val="3427182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Gas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458937" y="2448213"/>
            <a:ext cx="5510543" cy="2883313"/>
          </a:xfrm>
          <a:prstGeom prst="rect">
            <a:avLst/>
          </a:prstGeom>
        </p:spPr>
      </p:pic>
      <p:pic>
        <p:nvPicPr>
          <p:cNvPr id="5" name="Εικόνα 4"/>
          <p:cNvPicPr>
            <a:picLocks noChangeAspect="1"/>
          </p:cNvPicPr>
          <p:nvPr/>
        </p:nvPicPr>
        <p:blipFill rotWithShape="1">
          <a:blip r:embed="rId3"/>
          <a:srcRect b="2467"/>
          <a:stretch/>
        </p:blipFill>
        <p:spPr>
          <a:xfrm>
            <a:off x="6073393" y="2623620"/>
            <a:ext cx="6118607" cy="2532497"/>
          </a:xfrm>
          <a:prstGeom prst="rect">
            <a:avLst/>
          </a:prstGeom>
        </p:spPr>
      </p:pic>
    </p:spTree>
    <p:extLst>
      <p:ext uri="{BB962C8B-B14F-4D97-AF65-F5344CB8AC3E}">
        <p14:creationId xmlns:p14="http://schemas.microsoft.com/office/powerpoint/2010/main" val="3839781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Soil Hygrometer/Moisture Detection Module</a:t>
            </a:r>
            <a:endParaRPr lang="el-GR" dirty="0"/>
          </a:p>
        </p:txBody>
      </p:sp>
      <p:sp>
        <p:nvSpPr>
          <p:cNvPr id="4" name="TextBox 3"/>
          <p:cNvSpPr txBox="1"/>
          <p:nvPr/>
        </p:nvSpPr>
        <p:spPr>
          <a:xfrm>
            <a:off x="1097280" y="1992702"/>
            <a:ext cx="10902062" cy="4154984"/>
          </a:xfrm>
          <a:prstGeom prst="rect">
            <a:avLst/>
          </a:prstGeom>
          <a:noFill/>
        </p:spPr>
        <p:txBody>
          <a:bodyPr wrap="square" rtlCol="0">
            <a:spAutoFit/>
          </a:bodyPr>
          <a:lstStyle/>
          <a:p>
            <a:r>
              <a:rPr lang="el-GR" sz="2400" dirty="0"/>
              <a:t>Η λειτουργία του αισθητήρα υγρασίας εδάφους είναι αρκετά απλή</a:t>
            </a:r>
            <a:r>
              <a:rPr lang="el-GR" sz="2400" dirty="0" smtClean="0"/>
              <a:t>.</a:t>
            </a:r>
            <a:endParaRPr lang="el-GR" sz="2400" dirty="0"/>
          </a:p>
          <a:p>
            <a:r>
              <a:rPr lang="el-GR" sz="2400" dirty="0"/>
              <a:t>Ο ανιχνευτής σε σχήμα πιρούνι με δύο εκτεθειμένους αγωγούς, λειτουργεί ως μεταβλητή </a:t>
            </a:r>
            <a:r>
              <a:rPr lang="el-GR" sz="2400" dirty="0" smtClean="0"/>
              <a:t>αντίσταση(όπως </a:t>
            </a:r>
            <a:r>
              <a:rPr lang="el-GR" sz="2400" dirty="0"/>
              <a:t>ένα ποτενσιόμετρο) του οποίου η αντίσταση ποικίλλει ανάλογα με την περιεκτικότητα σε νερό στο έδαφος</a:t>
            </a:r>
            <a:r>
              <a:rPr lang="el-GR" sz="2400" dirty="0" smtClean="0"/>
              <a:t>.</a:t>
            </a:r>
            <a:endParaRPr lang="el-GR" sz="2400" dirty="0"/>
          </a:p>
          <a:p>
            <a:r>
              <a:rPr lang="el-GR" sz="2400" dirty="0" smtClean="0"/>
              <a:t>Αυτή </a:t>
            </a:r>
            <a:r>
              <a:rPr lang="el-GR" sz="2400" dirty="0"/>
              <a:t>η αντίσταση είναι αντιστρόφως ανάλογη με την υγρασία του εδάφους</a:t>
            </a:r>
            <a:r>
              <a:rPr lang="el-GR" sz="2400" dirty="0" smtClean="0"/>
              <a:t>:</a:t>
            </a:r>
            <a:endParaRPr lang="el-GR" sz="2400" dirty="0"/>
          </a:p>
          <a:p>
            <a:r>
              <a:rPr lang="el-GR" sz="2400" u="sng" dirty="0"/>
              <a:t>Όσο περισσότερο νερό στο έδαφος</a:t>
            </a:r>
            <a:r>
              <a:rPr lang="el-GR" sz="2400" dirty="0"/>
              <a:t> σημαίνει καλύτερη αγωγιμότητα και θα έχει ως αποτέλεσμα </a:t>
            </a:r>
            <a:r>
              <a:rPr lang="el-GR" sz="2400" u="sng" dirty="0"/>
              <a:t>χαμηλότερη αντίσταση</a:t>
            </a:r>
            <a:r>
              <a:rPr lang="el-GR" sz="2400" dirty="0"/>
              <a:t>.</a:t>
            </a:r>
          </a:p>
          <a:p>
            <a:r>
              <a:rPr lang="el-GR" sz="2400" dirty="0"/>
              <a:t>Το </a:t>
            </a:r>
            <a:r>
              <a:rPr lang="el-GR" sz="2400" u="sng" dirty="0"/>
              <a:t>λιγότερο νερό </a:t>
            </a:r>
            <a:r>
              <a:rPr lang="el-GR" sz="2400" dirty="0"/>
              <a:t>στο έδαφος σημαίνει κακή αγωγιμότητα και θα έχει ως αποτέλεσμα </a:t>
            </a:r>
            <a:r>
              <a:rPr lang="el-GR" sz="2400" u="sng" dirty="0"/>
              <a:t>υψηλότερη αντίσταση</a:t>
            </a:r>
            <a:r>
              <a:rPr lang="el-GR" sz="2400" dirty="0"/>
              <a:t>.</a:t>
            </a:r>
          </a:p>
          <a:p>
            <a:r>
              <a:rPr lang="el-GR" sz="2400" dirty="0"/>
              <a:t>Ο αισθητήρας παράγει τάση εξόδου σύμφωνα με την αντίσταση</a:t>
            </a:r>
            <a:r>
              <a:rPr lang="el-GR" sz="2400" dirty="0" smtClean="0"/>
              <a:t>, επομένως </a:t>
            </a:r>
            <a:r>
              <a:rPr lang="el-GR" sz="2400" dirty="0"/>
              <a:t>μπορούμε να προσδιορίσουμε το επίπεδο υγρασίας.</a:t>
            </a:r>
          </a:p>
        </p:txBody>
      </p:sp>
    </p:spTree>
    <p:extLst>
      <p:ext uri="{BB962C8B-B14F-4D97-AF65-F5344CB8AC3E}">
        <p14:creationId xmlns:p14="http://schemas.microsoft.com/office/powerpoint/2010/main" val="1624168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Soil Hygrometer/Moisture Detection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975420" y="1898022"/>
            <a:ext cx="4901350" cy="4022725"/>
          </a:xfrm>
          <a:prstGeom prst="rect">
            <a:avLst/>
          </a:prstGeom>
        </p:spPr>
      </p:pic>
      <p:pic>
        <p:nvPicPr>
          <p:cNvPr id="5" name="Εικόνα 4"/>
          <p:cNvPicPr>
            <a:picLocks noChangeAspect="1"/>
          </p:cNvPicPr>
          <p:nvPr/>
        </p:nvPicPr>
        <p:blipFill>
          <a:blip r:embed="rId3"/>
          <a:stretch>
            <a:fillRect/>
          </a:stretch>
        </p:blipFill>
        <p:spPr>
          <a:xfrm>
            <a:off x="5876770" y="1898022"/>
            <a:ext cx="5133975" cy="4276725"/>
          </a:xfrm>
          <a:prstGeom prst="rect">
            <a:avLst/>
          </a:prstGeom>
        </p:spPr>
      </p:pic>
    </p:spTree>
    <p:extLst>
      <p:ext uri="{BB962C8B-B14F-4D97-AF65-F5344CB8AC3E}">
        <p14:creationId xmlns:p14="http://schemas.microsoft.com/office/powerpoint/2010/main" val="22396767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Soil Hygrometer/Moisture Detection Module</a:t>
            </a:r>
            <a:endParaRPr lang="el-GR" dirty="0"/>
          </a:p>
        </p:txBody>
      </p:sp>
      <p:pic>
        <p:nvPicPr>
          <p:cNvPr id="4" name="Θέση περιεχομένου 3"/>
          <p:cNvPicPr>
            <a:picLocks noGrp="1" noChangeAspect="1"/>
          </p:cNvPicPr>
          <p:nvPr>
            <p:ph idx="1"/>
          </p:nvPr>
        </p:nvPicPr>
        <p:blipFill rotWithShape="1">
          <a:blip r:embed="rId2"/>
          <a:srcRect l="835" r="3809" b="3151"/>
          <a:stretch/>
        </p:blipFill>
        <p:spPr>
          <a:xfrm>
            <a:off x="6955763" y="3009717"/>
            <a:ext cx="5149973" cy="2315412"/>
          </a:xfrm>
          <a:prstGeom prst="rect">
            <a:avLst/>
          </a:prstGeom>
        </p:spPr>
      </p:pic>
      <p:sp>
        <p:nvSpPr>
          <p:cNvPr id="5" name="TextBox 4"/>
          <p:cNvSpPr txBox="1"/>
          <p:nvPr/>
        </p:nvSpPr>
        <p:spPr>
          <a:xfrm>
            <a:off x="1107632" y="1966821"/>
            <a:ext cx="6028139" cy="4401205"/>
          </a:xfrm>
          <a:prstGeom prst="rect">
            <a:avLst/>
          </a:prstGeom>
          <a:noFill/>
        </p:spPr>
        <p:txBody>
          <a:bodyPr wrap="square" rtlCol="0">
            <a:spAutoFit/>
          </a:bodyPr>
          <a:lstStyle/>
          <a:p>
            <a:r>
              <a:rPr lang="el-GR" sz="2800" dirty="0"/>
              <a:t>Ο αισθητήρας περιέχει έναν </a:t>
            </a:r>
            <a:r>
              <a:rPr lang="el-GR" sz="2800" dirty="0" smtClean="0"/>
              <a:t>ανιχνευτή </a:t>
            </a:r>
            <a:r>
              <a:rPr lang="el-GR" sz="2800" dirty="0"/>
              <a:t>σχήματος πιρουνιού με δύο εκτεθειμένους αγωγούς που πηγαίνει στο έδαφος ή οπουδήποτε αλλού όπου πρόκειται να μετρηθεί η περιεκτικότητα σε νερό</a:t>
            </a:r>
            <a:r>
              <a:rPr lang="el-GR" sz="2800" dirty="0" smtClean="0"/>
              <a:t>.</a:t>
            </a:r>
            <a:endParaRPr lang="el-GR" sz="2800" dirty="0"/>
          </a:p>
          <a:p>
            <a:r>
              <a:rPr lang="el-GR" sz="2800" dirty="0"/>
              <a:t>Όπως είπαμε προηγουμένως, λειτουργεί ως μεταβλητή αντίσταση της οποίας η αντίσταση ποικίλλει ανάλογα με την υγρασία του εδάφους.</a:t>
            </a:r>
          </a:p>
        </p:txBody>
      </p:sp>
    </p:spTree>
    <p:extLst>
      <p:ext uri="{BB962C8B-B14F-4D97-AF65-F5344CB8AC3E}">
        <p14:creationId xmlns:p14="http://schemas.microsoft.com/office/powerpoint/2010/main" val="3282537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Soil Hygrometer/Moisture Detection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097280" y="1857221"/>
            <a:ext cx="4467225" cy="3305175"/>
          </a:xfrm>
          <a:prstGeom prst="rect">
            <a:avLst/>
          </a:prstGeom>
        </p:spPr>
      </p:pic>
      <p:sp>
        <p:nvSpPr>
          <p:cNvPr id="6" name="TextBox 5"/>
          <p:cNvSpPr txBox="1"/>
          <p:nvPr/>
        </p:nvSpPr>
        <p:spPr>
          <a:xfrm>
            <a:off x="6766062" y="1857221"/>
            <a:ext cx="5365630" cy="4373593"/>
          </a:xfrm>
          <a:prstGeom prst="rect">
            <a:avLst/>
          </a:prstGeom>
          <a:noFill/>
        </p:spPr>
        <p:txBody>
          <a:bodyPr wrap="square" rtlCol="0">
            <a:spAutoFit/>
          </a:bodyPr>
          <a:lstStyle/>
          <a:p>
            <a:r>
              <a:rPr lang="el-GR" sz="2800" dirty="0"/>
              <a:t>Ο αισθητήρας περιέχει επίσης μια ηλεκτρονική μονάδα που συνδέει τον αισθητήρα με το Arduino</a:t>
            </a:r>
            <a:r>
              <a:rPr lang="el-GR" sz="2800" dirty="0" smtClean="0"/>
              <a:t>.</a:t>
            </a:r>
            <a:endParaRPr lang="el-GR" sz="2800" dirty="0"/>
          </a:p>
          <a:p>
            <a:r>
              <a:rPr lang="el-GR" sz="2800" dirty="0"/>
              <a:t>Η μονάδα παράγει τάση εξόδου σύμφωνα με την αντίσταση </a:t>
            </a:r>
            <a:r>
              <a:rPr lang="el-GR" sz="2800" dirty="0" smtClean="0"/>
              <a:t>του.</a:t>
            </a:r>
            <a:endParaRPr lang="el-GR" sz="2800" dirty="0"/>
          </a:p>
          <a:p>
            <a:r>
              <a:rPr lang="el-GR" sz="2800" dirty="0"/>
              <a:t>Το ίδιο σήμα τροφοδοτείται σε έναν </a:t>
            </a:r>
            <a:r>
              <a:rPr lang="el-GR" sz="2800" b="1" dirty="0"/>
              <a:t>LM393 High </a:t>
            </a:r>
            <a:r>
              <a:rPr lang="el-GR" sz="2800" b="1" dirty="0" err="1"/>
              <a:t>Precision</a:t>
            </a:r>
            <a:r>
              <a:rPr lang="el-GR" sz="2800" b="1" dirty="0"/>
              <a:t> </a:t>
            </a:r>
            <a:r>
              <a:rPr lang="el-GR" sz="2800" b="1" dirty="0" err="1"/>
              <a:t>Comparator</a:t>
            </a:r>
            <a:r>
              <a:rPr lang="el-GR" sz="2800" dirty="0"/>
              <a:t> για να το </a:t>
            </a:r>
            <a:r>
              <a:rPr lang="el-GR" sz="2800" dirty="0" smtClean="0"/>
              <a:t>ψηφιοποιήσει(μετατροπή σήματος από αναλογικό σε ψηφιακό).</a:t>
            </a:r>
            <a:endParaRPr lang="el-GR" sz="2800" dirty="0"/>
          </a:p>
        </p:txBody>
      </p:sp>
      <p:sp>
        <p:nvSpPr>
          <p:cNvPr id="7" name="TextBox 6"/>
          <p:cNvSpPr txBox="1"/>
          <p:nvPr/>
        </p:nvSpPr>
        <p:spPr>
          <a:xfrm>
            <a:off x="122884" y="5162396"/>
            <a:ext cx="6416016" cy="1569660"/>
          </a:xfrm>
          <a:prstGeom prst="rect">
            <a:avLst/>
          </a:prstGeom>
          <a:noFill/>
        </p:spPr>
        <p:txBody>
          <a:bodyPr wrap="square" rtlCol="0">
            <a:spAutoFit/>
          </a:bodyPr>
          <a:lstStyle/>
          <a:p>
            <a:r>
              <a:rPr lang="el-GR" sz="2400" dirty="0"/>
              <a:t>Περιστρέψτε το </a:t>
            </a:r>
            <a:r>
              <a:rPr lang="el-GR" sz="2400" dirty="0" smtClean="0"/>
              <a:t>ποτενσιόμετρο </a:t>
            </a:r>
            <a:r>
              <a:rPr lang="el-GR" sz="2400" u="sng" dirty="0"/>
              <a:t>δεξιόστροφα για να αυξήσετε την ευαισθησία</a:t>
            </a:r>
            <a:r>
              <a:rPr lang="el-GR" sz="2400" dirty="0"/>
              <a:t> και </a:t>
            </a:r>
            <a:r>
              <a:rPr lang="el-GR" sz="2400" u="sng" dirty="0"/>
              <a:t>αριστερόστροφα για να </a:t>
            </a:r>
            <a:r>
              <a:rPr lang="el-GR" sz="2400" u="sng" dirty="0" smtClean="0"/>
              <a:t>τη </a:t>
            </a:r>
            <a:r>
              <a:rPr lang="el-GR" sz="2400" u="sng" dirty="0"/>
              <a:t>μειώσετε</a:t>
            </a:r>
            <a:r>
              <a:rPr lang="el-GR" sz="2400" dirty="0"/>
              <a:t>.</a:t>
            </a:r>
          </a:p>
          <a:p>
            <a:endParaRPr lang="el-GR" sz="2400" dirty="0"/>
          </a:p>
        </p:txBody>
      </p:sp>
    </p:spTree>
    <p:extLst>
      <p:ext uri="{BB962C8B-B14F-4D97-AF65-F5344CB8AC3E}">
        <p14:creationId xmlns:p14="http://schemas.microsoft.com/office/powerpoint/2010/main" val="2119330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Soil Hygrometer/Moisture Detection Module</a:t>
            </a:r>
            <a:endParaRPr lang="el-GR" dirty="0"/>
          </a:p>
        </p:txBody>
      </p:sp>
      <p:pic>
        <p:nvPicPr>
          <p:cNvPr id="5" name="Θέση περιεχομένου 4"/>
          <p:cNvPicPr>
            <a:picLocks noGrp="1" noChangeAspect="1"/>
          </p:cNvPicPr>
          <p:nvPr>
            <p:ph idx="1"/>
          </p:nvPr>
        </p:nvPicPr>
        <p:blipFill>
          <a:blip r:embed="rId2"/>
          <a:stretch>
            <a:fillRect/>
          </a:stretch>
        </p:blipFill>
        <p:spPr>
          <a:xfrm>
            <a:off x="6376329" y="2188926"/>
            <a:ext cx="5200320" cy="3788804"/>
          </a:xfrm>
          <a:prstGeom prst="rect">
            <a:avLst/>
          </a:prstGeom>
        </p:spPr>
      </p:pic>
      <p:sp>
        <p:nvSpPr>
          <p:cNvPr id="6" name="TextBox 5"/>
          <p:cNvSpPr txBox="1"/>
          <p:nvPr/>
        </p:nvSpPr>
        <p:spPr>
          <a:xfrm>
            <a:off x="1097280" y="2098169"/>
            <a:ext cx="5357004" cy="3970318"/>
          </a:xfrm>
          <a:prstGeom prst="rect">
            <a:avLst/>
          </a:prstGeom>
          <a:noFill/>
        </p:spPr>
        <p:txBody>
          <a:bodyPr wrap="square" rtlCol="0">
            <a:spAutoFit/>
          </a:bodyPr>
          <a:lstStyle/>
          <a:p>
            <a:r>
              <a:rPr lang="el-GR" sz="2800" dirty="0" smtClean="0"/>
              <a:t>Η μονάδα </a:t>
            </a:r>
            <a:r>
              <a:rPr lang="el-GR" sz="2800" dirty="0"/>
              <a:t>διαθέτει </a:t>
            </a:r>
            <a:r>
              <a:rPr lang="el-GR" sz="2800" dirty="0" smtClean="0"/>
              <a:t>επίσης δύο </a:t>
            </a:r>
            <a:r>
              <a:rPr lang="el-GR" sz="2800" dirty="0"/>
              <a:t>LED. Η ενδεικτική λυχνία τροφοδοσίας θα ανάψει όταν τροφοδοτείται η μονάδα. Το LED κατάστασης θα ανάψει όταν η ψηφιακή </a:t>
            </a:r>
            <a:r>
              <a:rPr lang="el-GR" sz="2800" dirty="0" smtClean="0"/>
              <a:t>γίνει</a:t>
            </a:r>
            <a:r>
              <a:rPr lang="en-US" sz="2800" dirty="0" smtClean="0"/>
              <a:t> LOW</a:t>
            </a:r>
            <a:r>
              <a:rPr lang="el-GR" sz="2800" dirty="0" smtClean="0"/>
              <a:t>.</a:t>
            </a:r>
            <a:endParaRPr lang="en-US" sz="2800" dirty="0" smtClean="0"/>
          </a:p>
          <a:p>
            <a:r>
              <a:rPr lang="en-US" sz="2800" b="1" dirty="0" smtClean="0"/>
              <a:t>HIGH-&gt;</a:t>
            </a:r>
            <a:r>
              <a:rPr lang="el-GR" sz="2800" b="1" dirty="0" smtClean="0"/>
              <a:t>Ελλιπής υγρασία</a:t>
            </a:r>
            <a:r>
              <a:rPr lang="el-GR" sz="2800" dirty="0" smtClean="0"/>
              <a:t>(κάτω από το </a:t>
            </a:r>
            <a:r>
              <a:rPr lang="en-US" sz="2800" dirty="0"/>
              <a:t>threshold(</a:t>
            </a:r>
            <a:r>
              <a:rPr lang="el-GR" sz="2800" dirty="0"/>
              <a:t>όριο</a:t>
            </a:r>
            <a:r>
              <a:rPr lang="en-US" sz="2800" dirty="0"/>
              <a:t>)</a:t>
            </a:r>
            <a:r>
              <a:rPr lang="el-GR" sz="2800" dirty="0" smtClean="0"/>
              <a:t>).</a:t>
            </a:r>
            <a:endParaRPr lang="en-US" sz="2800" dirty="0" smtClean="0"/>
          </a:p>
          <a:p>
            <a:r>
              <a:rPr lang="en-US" sz="2800" b="1" dirty="0" smtClean="0"/>
              <a:t>LOW-&gt;</a:t>
            </a:r>
            <a:r>
              <a:rPr lang="el-GR" sz="2800" b="1" dirty="0" smtClean="0"/>
              <a:t>Υγρασία πάνω από το </a:t>
            </a:r>
            <a:r>
              <a:rPr lang="en-US" sz="2800" b="1" dirty="0" smtClean="0"/>
              <a:t>threshold(</a:t>
            </a:r>
            <a:r>
              <a:rPr lang="el-GR" sz="2800" b="1" dirty="0" smtClean="0"/>
              <a:t>όριο</a:t>
            </a:r>
            <a:r>
              <a:rPr lang="en-US" sz="2800" b="1" dirty="0" smtClean="0"/>
              <a:t>)</a:t>
            </a:r>
            <a:r>
              <a:rPr lang="el-GR" sz="2800" dirty="0"/>
              <a:t>.</a:t>
            </a:r>
          </a:p>
        </p:txBody>
      </p:sp>
    </p:spTree>
    <p:extLst>
      <p:ext uri="{BB962C8B-B14F-4D97-AF65-F5344CB8AC3E}">
        <p14:creationId xmlns:p14="http://schemas.microsoft.com/office/powerpoint/2010/main" val="9211990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Soil Hygrometer/Moisture Detection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097280" y="2122308"/>
            <a:ext cx="4757801" cy="4022725"/>
          </a:xfrm>
          <a:prstGeom prst="rect">
            <a:avLst/>
          </a:prstGeom>
        </p:spPr>
      </p:pic>
      <p:pic>
        <p:nvPicPr>
          <p:cNvPr id="5" name="Εικόνα 4"/>
          <p:cNvPicPr>
            <a:picLocks noChangeAspect="1"/>
          </p:cNvPicPr>
          <p:nvPr/>
        </p:nvPicPr>
        <p:blipFill rotWithShape="1">
          <a:blip r:embed="rId3"/>
          <a:srcRect t="3599" b="3154"/>
          <a:stretch/>
        </p:blipFill>
        <p:spPr>
          <a:xfrm>
            <a:off x="6875509" y="1782556"/>
            <a:ext cx="3778113" cy="4362477"/>
          </a:xfrm>
          <a:prstGeom prst="rect">
            <a:avLst/>
          </a:prstGeom>
        </p:spPr>
      </p:pic>
    </p:spTree>
    <p:extLst>
      <p:ext uri="{BB962C8B-B14F-4D97-AF65-F5344CB8AC3E}">
        <p14:creationId xmlns:p14="http://schemas.microsoft.com/office/powerpoint/2010/main" val="123521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Soil Hygrometer/Moisture Detection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354455" y="2202252"/>
            <a:ext cx="9544050" cy="1809750"/>
          </a:xfrm>
          <a:prstGeom prst="rect">
            <a:avLst/>
          </a:prstGeom>
        </p:spPr>
      </p:pic>
    </p:spTree>
    <p:extLst>
      <p:ext uri="{BB962C8B-B14F-4D97-AF65-F5344CB8AC3E}">
        <p14:creationId xmlns:p14="http://schemas.microsoft.com/office/powerpoint/2010/main" val="10338513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Soil Hygrometer/Moisture Detection Module</a:t>
            </a:r>
            <a:endParaRPr lang="el-GR" dirty="0"/>
          </a:p>
        </p:txBody>
      </p:sp>
      <p:sp>
        <p:nvSpPr>
          <p:cNvPr id="3" name="Θέση περιεχομένου 2"/>
          <p:cNvSpPr>
            <a:spLocks noGrp="1"/>
          </p:cNvSpPr>
          <p:nvPr>
            <p:ph idx="1"/>
          </p:nvPr>
        </p:nvSpPr>
        <p:spPr>
          <a:xfrm>
            <a:off x="1097280" y="1992383"/>
            <a:ext cx="10919316" cy="3726930"/>
          </a:xfrm>
        </p:spPr>
        <p:txBody>
          <a:bodyPr>
            <a:noAutofit/>
          </a:bodyPr>
          <a:lstStyle/>
          <a:p>
            <a:r>
              <a:rPr lang="el-GR" sz="2800" dirty="0" smtClean="0"/>
              <a:t>Ένα </a:t>
            </a:r>
            <a:r>
              <a:rPr lang="el-GR" sz="2800" dirty="0"/>
              <a:t>ευρέως γνωστό πρόβλημα με αυτούς τους αισθητήρες είναι η σύντομη διάρκεια ζωής τους όταν εκτίθενται σε υγρό περιβάλλον. </a:t>
            </a:r>
            <a:r>
              <a:rPr lang="el-GR" sz="2800" dirty="0" smtClean="0"/>
              <a:t>Αν τροφοδοτούμε συνεχώς τον ανιχνευτή </a:t>
            </a:r>
            <a:r>
              <a:rPr lang="el-GR" sz="2800" dirty="0"/>
              <a:t>επιταχύνεται </a:t>
            </a:r>
            <a:r>
              <a:rPr lang="el-GR" sz="2800" dirty="0" smtClean="0"/>
              <a:t>ο </a:t>
            </a:r>
            <a:r>
              <a:rPr lang="el-GR" sz="2800" dirty="0"/>
              <a:t>ρυθμός διάβρωσης σημαντικά</a:t>
            </a:r>
            <a:r>
              <a:rPr lang="el-GR" sz="2800" dirty="0" smtClean="0"/>
              <a:t>.</a:t>
            </a:r>
            <a:endParaRPr lang="el-GR" sz="2800" dirty="0"/>
          </a:p>
          <a:p>
            <a:r>
              <a:rPr lang="el-GR" sz="2800" dirty="0"/>
              <a:t>Για </a:t>
            </a:r>
            <a:r>
              <a:rPr lang="el-GR" sz="2800" dirty="0" smtClean="0"/>
              <a:t>να παρατείνουμε τη διάρκεια ζωής του αισθητήρα, μπορούμε να </a:t>
            </a:r>
            <a:r>
              <a:rPr lang="el-GR" sz="2800" dirty="0"/>
              <a:t>τον </a:t>
            </a:r>
            <a:r>
              <a:rPr lang="el-GR" sz="2800" dirty="0" smtClean="0"/>
              <a:t>τροφοδοτούμε </a:t>
            </a:r>
            <a:r>
              <a:rPr lang="el-GR" sz="2800" dirty="0"/>
              <a:t>μόνο όταν </a:t>
            </a:r>
            <a:r>
              <a:rPr lang="el-GR" sz="2800" dirty="0" smtClean="0"/>
              <a:t>λαμβάν</a:t>
            </a:r>
            <a:r>
              <a:rPr lang="el-GR" sz="2800" dirty="0"/>
              <a:t>ουμε</a:t>
            </a:r>
            <a:r>
              <a:rPr lang="el-GR" sz="2800" dirty="0" smtClean="0"/>
              <a:t> </a:t>
            </a:r>
            <a:r>
              <a:rPr lang="el-GR" sz="2800" dirty="0"/>
              <a:t>τις ενδείξεις</a:t>
            </a:r>
            <a:r>
              <a:rPr lang="el-GR" sz="2800" dirty="0" smtClean="0"/>
              <a:t>. Ένας </a:t>
            </a:r>
            <a:r>
              <a:rPr lang="el-GR" sz="2800" dirty="0"/>
              <a:t>εύκολος τρόπος </a:t>
            </a:r>
            <a:r>
              <a:rPr lang="el-GR" sz="2800" dirty="0" smtClean="0"/>
              <a:t>είναι να συνδέσουμε </a:t>
            </a:r>
            <a:r>
              <a:rPr lang="el-GR" sz="2800" dirty="0"/>
              <a:t>τον πείρο VCC </a:t>
            </a:r>
            <a:r>
              <a:rPr lang="el-GR" sz="2800" dirty="0" smtClean="0"/>
              <a:t>σε ένα </a:t>
            </a:r>
            <a:r>
              <a:rPr lang="en-US" sz="2800" dirty="0" smtClean="0"/>
              <a:t>digital pin </a:t>
            </a:r>
            <a:r>
              <a:rPr lang="el-GR" sz="2800" dirty="0" smtClean="0"/>
              <a:t>του Arduino </a:t>
            </a:r>
            <a:r>
              <a:rPr lang="el-GR" sz="2800" dirty="0"/>
              <a:t>και </a:t>
            </a:r>
            <a:r>
              <a:rPr lang="el-GR" sz="2800" dirty="0" smtClean="0"/>
              <a:t> το GND </a:t>
            </a:r>
            <a:r>
              <a:rPr lang="el-GR" sz="2800" dirty="0"/>
              <a:t>στη γείωση.</a:t>
            </a:r>
          </a:p>
        </p:txBody>
      </p:sp>
    </p:spTree>
    <p:extLst>
      <p:ext uri="{BB962C8B-B14F-4D97-AF65-F5344CB8AC3E}">
        <p14:creationId xmlns:p14="http://schemas.microsoft.com/office/powerpoint/2010/main" val="1524003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Soil Hygrometer/Moisture Detection Module</a:t>
            </a:r>
            <a:endParaRPr lang="el-GR" dirty="0"/>
          </a:p>
        </p:txBody>
      </p:sp>
      <p:pic>
        <p:nvPicPr>
          <p:cNvPr id="3" name="Εικόνα 2"/>
          <p:cNvPicPr>
            <a:picLocks noChangeAspect="1"/>
          </p:cNvPicPr>
          <p:nvPr/>
        </p:nvPicPr>
        <p:blipFill>
          <a:blip r:embed="rId2"/>
          <a:stretch>
            <a:fillRect/>
          </a:stretch>
        </p:blipFill>
        <p:spPr>
          <a:xfrm>
            <a:off x="1949569" y="2666772"/>
            <a:ext cx="7981231" cy="2554546"/>
          </a:xfrm>
          <a:prstGeom prst="rect">
            <a:avLst/>
          </a:prstGeom>
        </p:spPr>
      </p:pic>
    </p:spTree>
    <p:extLst>
      <p:ext uri="{BB962C8B-B14F-4D97-AF65-F5344CB8AC3E}">
        <p14:creationId xmlns:p14="http://schemas.microsoft.com/office/powerpoint/2010/main" val="3099437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752384" y="291318"/>
            <a:ext cx="7745299" cy="5591897"/>
          </a:xfrm>
          <a:prstGeom prst="rect">
            <a:avLst/>
          </a:prstGeom>
        </p:spPr>
      </p:pic>
    </p:spTree>
    <p:extLst>
      <p:ext uri="{BB962C8B-B14F-4D97-AF65-F5344CB8AC3E}">
        <p14:creationId xmlns:p14="http://schemas.microsoft.com/office/powerpoint/2010/main" val="3989992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Gas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77771" y="2160054"/>
            <a:ext cx="5537561" cy="3639441"/>
          </a:xfrm>
          <a:prstGeom prst="rect">
            <a:avLst/>
          </a:prstGeom>
        </p:spPr>
      </p:pic>
      <p:sp>
        <p:nvSpPr>
          <p:cNvPr id="5" name="TextBox 4"/>
          <p:cNvSpPr txBox="1"/>
          <p:nvPr/>
        </p:nvSpPr>
        <p:spPr>
          <a:xfrm>
            <a:off x="5883215" y="1830623"/>
            <a:ext cx="6107501" cy="4401205"/>
          </a:xfrm>
          <a:prstGeom prst="rect">
            <a:avLst/>
          </a:prstGeom>
          <a:noFill/>
        </p:spPr>
        <p:txBody>
          <a:bodyPr wrap="square" rtlCol="0">
            <a:spAutoFit/>
          </a:bodyPr>
          <a:lstStyle/>
          <a:p>
            <a:r>
              <a:rPr lang="el-GR" sz="2800" dirty="0"/>
              <a:t>Όταν το διοξείδιο του κασσίτερου (σωματίδια ημιαγωγών) θερμαίνεται στον αέρα σε υψηλή θερμοκρασία, το οξυγόνο απορροφάται στην επιφάνεια. </a:t>
            </a:r>
            <a:r>
              <a:rPr lang="el-GR" sz="2800" u="sng" dirty="0"/>
              <a:t>Σε καθαρό αέρα</a:t>
            </a:r>
            <a:r>
              <a:rPr lang="el-GR" sz="2800" dirty="0"/>
              <a:t>, τα ηλεκτρόνια δότης σε διοξείδιο του κασσίτερου προσελκύονται προς το οξυγόνο που προσροφάται στην επιφάνεια του υλικού ανίχνευσης. </a:t>
            </a:r>
            <a:r>
              <a:rPr lang="el-GR" sz="2800" u="sng" dirty="0"/>
              <a:t>Αυτό αποτρέπει τη ροή ηλεκτρικού ρεύματος</a:t>
            </a:r>
            <a:r>
              <a:rPr lang="el-GR" sz="2800" dirty="0"/>
              <a:t>.</a:t>
            </a:r>
          </a:p>
        </p:txBody>
      </p:sp>
    </p:spTree>
    <p:extLst>
      <p:ext uri="{BB962C8B-B14F-4D97-AF65-F5344CB8AC3E}">
        <p14:creationId xmlns:p14="http://schemas.microsoft.com/office/powerpoint/2010/main" val="37455389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smtClean="0"/>
              <a:t>5</a:t>
            </a:r>
            <a:endParaRPr lang="el-GR" dirty="0"/>
          </a:p>
        </p:txBody>
      </p:sp>
      <p:sp>
        <p:nvSpPr>
          <p:cNvPr id="3" name="Θέση περιεχομένου 2"/>
          <p:cNvSpPr>
            <a:spLocks noGrp="1"/>
          </p:cNvSpPr>
          <p:nvPr>
            <p:ph idx="1"/>
          </p:nvPr>
        </p:nvSpPr>
        <p:spPr>
          <a:xfrm>
            <a:off x="1097280" y="1845734"/>
            <a:ext cx="10876184" cy="4511934"/>
          </a:xfrm>
        </p:spPr>
        <p:txBody>
          <a:bodyPr>
            <a:normAutofit/>
          </a:bodyPr>
          <a:lstStyle/>
          <a:p>
            <a:r>
              <a:rPr lang="el-GR" sz="2800" dirty="0" smtClean="0"/>
              <a:t>Χρησιμοποιώντας το </a:t>
            </a:r>
            <a:r>
              <a:rPr lang="en-US" sz="2800" dirty="0" smtClean="0"/>
              <a:t>analog output </a:t>
            </a:r>
            <a:r>
              <a:rPr lang="el-GR" sz="2800" dirty="0" smtClean="0"/>
              <a:t>του αισθητήρα να μετράμε την υγρασία του εδάφους και να τυπώνεται στο </a:t>
            </a:r>
            <a:r>
              <a:rPr lang="en-US" sz="2800" dirty="0" smtClean="0"/>
              <a:t> serial monitor</a:t>
            </a:r>
            <a:r>
              <a:rPr lang="el-GR" sz="2800" dirty="0" smtClean="0"/>
              <a:t>:</a:t>
            </a:r>
          </a:p>
          <a:p>
            <a:r>
              <a:rPr lang="en-US" sz="2800" dirty="0" smtClean="0"/>
              <a:t>‘’Analog </a:t>
            </a:r>
            <a:r>
              <a:rPr lang="en-US" sz="2800" dirty="0"/>
              <a:t>Output: </a:t>
            </a:r>
            <a:r>
              <a:rPr lang="el-GR" sz="2800" dirty="0" smtClean="0"/>
              <a:t>…</a:t>
            </a:r>
            <a:r>
              <a:rPr lang="en-US" sz="2800" dirty="0" smtClean="0"/>
              <a:t>’’</a:t>
            </a:r>
            <a:endParaRPr lang="el-GR" sz="2800" dirty="0" smtClean="0"/>
          </a:p>
          <a:p>
            <a:r>
              <a:rPr lang="en-US" sz="2800" dirty="0" smtClean="0"/>
              <a:t>‘’Status</a:t>
            </a:r>
            <a:r>
              <a:rPr lang="en-US" sz="2800" dirty="0"/>
              <a:t>: Soil </a:t>
            </a:r>
            <a:r>
              <a:rPr lang="en-US" sz="2800" dirty="0" smtClean="0"/>
              <a:t>is</a:t>
            </a:r>
            <a:r>
              <a:rPr lang="el-GR" sz="2800" dirty="0"/>
              <a:t> </a:t>
            </a:r>
            <a:r>
              <a:rPr lang="en-US" sz="2800" dirty="0" smtClean="0"/>
              <a:t>too wet’’</a:t>
            </a:r>
            <a:r>
              <a:rPr lang="el-GR" sz="2800" dirty="0" smtClean="0"/>
              <a:t>, αν </a:t>
            </a:r>
            <a:r>
              <a:rPr lang="en-US" sz="2800" dirty="0" smtClean="0"/>
              <a:t>output &lt; </a:t>
            </a:r>
            <a:r>
              <a:rPr lang="en-US" sz="2800" dirty="0"/>
              <a:t>500 is too </a:t>
            </a:r>
            <a:r>
              <a:rPr lang="en-US" sz="2800" dirty="0" smtClean="0"/>
              <a:t>wet</a:t>
            </a:r>
            <a:endParaRPr lang="el-GR" sz="2800" dirty="0" smtClean="0"/>
          </a:p>
          <a:p>
            <a:r>
              <a:rPr lang="en-US" sz="2800" dirty="0" smtClean="0"/>
              <a:t>‘’Status</a:t>
            </a:r>
            <a:r>
              <a:rPr lang="en-US" sz="2800" dirty="0"/>
              <a:t>: Soil moisture is perfect’’,</a:t>
            </a:r>
            <a:r>
              <a:rPr lang="el-GR" sz="2800" dirty="0" smtClean="0"/>
              <a:t> </a:t>
            </a:r>
            <a:r>
              <a:rPr lang="el-GR" sz="2800" dirty="0"/>
              <a:t>αν </a:t>
            </a:r>
            <a:r>
              <a:rPr lang="en-US" sz="2800" dirty="0" smtClean="0"/>
              <a:t>output between </a:t>
            </a:r>
            <a:r>
              <a:rPr lang="en-US" sz="2800" dirty="0"/>
              <a:t>500-750 </a:t>
            </a:r>
            <a:endParaRPr lang="en-US" sz="2800" dirty="0" smtClean="0"/>
          </a:p>
          <a:p>
            <a:r>
              <a:rPr lang="en-US" sz="2800" dirty="0" smtClean="0"/>
              <a:t>‘’Status</a:t>
            </a:r>
            <a:r>
              <a:rPr lang="en-US" sz="2800" dirty="0"/>
              <a:t>: Soil is</a:t>
            </a:r>
            <a:r>
              <a:rPr lang="el-GR" sz="2800" dirty="0"/>
              <a:t> </a:t>
            </a:r>
            <a:r>
              <a:rPr lang="en-US" sz="2800" dirty="0"/>
              <a:t>too </a:t>
            </a:r>
            <a:r>
              <a:rPr lang="en-US" sz="2800" dirty="0" smtClean="0"/>
              <a:t>dry </a:t>
            </a:r>
            <a:r>
              <a:rPr lang="en-US" sz="2800" dirty="0"/>
              <a:t>- time to water</a:t>
            </a:r>
            <a:r>
              <a:rPr lang="en-US" sz="2800" dirty="0" smtClean="0"/>
              <a:t>!’’,</a:t>
            </a:r>
            <a:r>
              <a:rPr lang="el-GR" sz="2800" dirty="0" smtClean="0"/>
              <a:t> </a:t>
            </a:r>
            <a:r>
              <a:rPr lang="el-GR" sz="2800" dirty="0"/>
              <a:t>αν </a:t>
            </a:r>
            <a:r>
              <a:rPr lang="en-US" sz="2800" dirty="0"/>
              <a:t>output &gt; 750 </a:t>
            </a:r>
            <a:endParaRPr lang="en-US" sz="2800" dirty="0" smtClean="0"/>
          </a:p>
          <a:p>
            <a:endParaRPr lang="en-US" sz="2800" dirty="0" smtClean="0"/>
          </a:p>
          <a:p>
            <a:pPr>
              <a:buFont typeface="Wingdings" panose="05000000000000000000" pitchFamily="2" charset="2"/>
              <a:buChar char="Ø"/>
            </a:pPr>
            <a:r>
              <a:rPr lang="en-US" sz="2800" dirty="0"/>
              <a:t>Soil Hygrometer/Moisture Detection Module</a:t>
            </a:r>
            <a:endParaRPr lang="el-GR" sz="2800" dirty="0"/>
          </a:p>
        </p:txBody>
      </p:sp>
    </p:spTree>
    <p:extLst>
      <p:ext uri="{BB962C8B-B14F-4D97-AF65-F5344CB8AC3E}">
        <p14:creationId xmlns:p14="http://schemas.microsoft.com/office/powerpoint/2010/main" val="3737738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a:t>5</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395318" y="1975660"/>
            <a:ext cx="7462323" cy="4022725"/>
          </a:xfrm>
          <a:prstGeom prst="rect">
            <a:avLst/>
          </a:prstGeom>
        </p:spPr>
      </p:pic>
      <p:pic>
        <p:nvPicPr>
          <p:cNvPr id="6" name="Εικόνα 5"/>
          <p:cNvPicPr>
            <a:picLocks noChangeAspect="1"/>
          </p:cNvPicPr>
          <p:nvPr/>
        </p:nvPicPr>
        <p:blipFill>
          <a:blip r:embed="rId3"/>
          <a:stretch>
            <a:fillRect/>
          </a:stretch>
        </p:blipFill>
        <p:spPr>
          <a:xfrm>
            <a:off x="2116616" y="1902753"/>
            <a:ext cx="2524125" cy="809625"/>
          </a:xfrm>
          <a:prstGeom prst="rect">
            <a:avLst/>
          </a:prstGeom>
        </p:spPr>
      </p:pic>
    </p:spTree>
    <p:extLst>
      <p:ext uri="{BB962C8B-B14F-4D97-AF65-F5344CB8AC3E}">
        <p14:creationId xmlns:p14="http://schemas.microsoft.com/office/powerpoint/2010/main" val="3094655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a:t>5</a:t>
            </a:r>
            <a:endParaRPr lang="el-GR" dirty="0"/>
          </a:p>
        </p:txBody>
      </p:sp>
      <p:sp>
        <p:nvSpPr>
          <p:cNvPr id="3" name="Θέση περιεχομένου 2"/>
          <p:cNvSpPr>
            <a:spLocks noGrp="1"/>
          </p:cNvSpPr>
          <p:nvPr>
            <p:ph idx="1"/>
          </p:nvPr>
        </p:nvSpPr>
        <p:spPr>
          <a:xfrm>
            <a:off x="1097279" y="1845733"/>
            <a:ext cx="11022833" cy="4486055"/>
          </a:xfrm>
        </p:spPr>
        <p:txBody>
          <a:bodyPr>
            <a:normAutofit/>
          </a:bodyPr>
          <a:lstStyle/>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soilWet</a:t>
            </a:r>
            <a:r>
              <a:rPr lang="en-US" dirty="0">
                <a:solidFill>
                  <a:srgbClr val="804000"/>
                </a:solidFill>
                <a:latin typeface="Courier New" panose="02070309020205020404" pitchFamily="49" charset="0"/>
              </a:rPr>
              <a:t> 500</a:t>
            </a:r>
            <a:r>
              <a:rPr lang="en-US" dirty="0">
                <a:solidFill>
                  <a:srgbClr val="008000"/>
                </a:solidFill>
                <a:latin typeface="Courier New" panose="02070309020205020404" pitchFamily="49" charset="0"/>
              </a:rPr>
              <a:t>//Define max value we consider soil 'wet' </a:t>
            </a:r>
            <a:endParaRPr lang="el-GR" dirty="0" smtClean="0">
              <a:solidFill>
                <a:srgbClr val="008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soilDry</a:t>
            </a:r>
            <a:r>
              <a:rPr lang="en-US" dirty="0">
                <a:solidFill>
                  <a:srgbClr val="804000"/>
                </a:solidFill>
                <a:latin typeface="Courier New" panose="02070309020205020404" pitchFamily="49" charset="0"/>
              </a:rPr>
              <a:t> 750</a:t>
            </a:r>
            <a:r>
              <a:rPr lang="en-US" dirty="0">
                <a:solidFill>
                  <a:srgbClr val="008000"/>
                </a:solidFill>
                <a:latin typeface="Courier New" panose="02070309020205020404" pitchFamily="49" charset="0"/>
              </a:rPr>
              <a:t>//Define min value we consider soil 'dry' </a:t>
            </a:r>
            <a:endParaRPr lang="el-GR" dirty="0" smtClean="0">
              <a:solidFill>
                <a:srgbClr val="008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sensorPower</a:t>
            </a:r>
            <a:r>
              <a:rPr lang="en-US" dirty="0">
                <a:solidFill>
                  <a:srgbClr val="804000"/>
                </a:solidFill>
                <a:latin typeface="Courier New" panose="02070309020205020404" pitchFamily="49" charset="0"/>
              </a:rPr>
              <a:t> 7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sensorPin</a:t>
            </a:r>
            <a:r>
              <a:rPr lang="en-US" dirty="0">
                <a:solidFill>
                  <a:srgbClr val="804000"/>
                </a:solidFill>
                <a:latin typeface="Courier New" panose="02070309020205020404" pitchFamily="49" charset="0"/>
              </a:rPr>
              <a:t> A0 </a:t>
            </a:r>
            <a:endParaRPr lang="el-GR" dirty="0" smtClean="0">
              <a:solidFill>
                <a:srgbClr val="804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Initially keep the sensor OFF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get the reading from the function below and print </a:t>
            </a:r>
            <a:r>
              <a:rPr lang="en-US" dirty="0" smtClean="0">
                <a:solidFill>
                  <a:srgbClr val="008000"/>
                </a:solidFill>
                <a:latin typeface="Courier New" panose="02070309020205020404" pitchFamily="49" charset="0"/>
              </a:rPr>
              <a:t>it</a:t>
            </a:r>
            <a:endParaRPr lang="el-GR" dirty="0"/>
          </a:p>
        </p:txBody>
      </p:sp>
    </p:spTree>
    <p:extLst>
      <p:ext uri="{BB962C8B-B14F-4D97-AF65-F5344CB8AC3E}">
        <p14:creationId xmlns:p14="http://schemas.microsoft.com/office/powerpoint/2010/main" val="443637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86929" y="286603"/>
            <a:ext cx="10068752" cy="1450757"/>
          </a:xfrm>
        </p:spPr>
        <p:txBody>
          <a:bodyPr/>
          <a:lstStyle/>
          <a:p>
            <a:r>
              <a:rPr lang="en-US" dirty="0"/>
              <a:t>Project</a:t>
            </a:r>
            <a:r>
              <a:rPr lang="el-GR" dirty="0"/>
              <a:t> </a:t>
            </a:r>
            <a:r>
              <a:rPr lang="en-US" dirty="0"/>
              <a:t>5</a:t>
            </a:r>
            <a:endParaRPr lang="el-GR" dirty="0"/>
          </a:p>
        </p:txBody>
      </p:sp>
      <p:sp>
        <p:nvSpPr>
          <p:cNvPr id="3" name="Θέση περιεχομένου 2"/>
          <p:cNvSpPr>
            <a:spLocks noGrp="1"/>
          </p:cNvSpPr>
          <p:nvPr>
            <p:ph idx="1"/>
          </p:nvPr>
        </p:nvSpPr>
        <p:spPr>
          <a:xfrm>
            <a:off x="1147313" y="1737361"/>
            <a:ext cx="10912415" cy="4603054"/>
          </a:xfrm>
        </p:spPr>
        <p:txBody>
          <a:bodyPr numCol="1">
            <a:normAutofit lnSpcReduction="10000"/>
          </a:bodyPr>
          <a:lstStyle/>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moisture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"Analog Output: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moisture</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Determine status of our soil </a:t>
            </a:r>
            <a:endParaRPr lang="el-GR"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moisture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soilWet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"Status: Soil is too wet"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moisture </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soilWet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moisture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soilDry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"Status: Soil moisture is perfect"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"Status: Soil is too dry - time to water!"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p:txBody>
      </p:sp>
    </p:spTree>
    <p:extLst>
      <p:ext uri="{BB962C8B-B14F-4D97-AF65-F5344CB8AC3E}">
        <p14:creationId xmlns:p14="http://schemas.microsoft.com/office/powerpoint/2010/main" val="1059901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a:t>5</a:t>
            </a:r>
            <a:endParaRPr lang="el-GR" dirty="0"/>
          </a:p>
        </p:txBody>
      </p:sp>
      <p:sp>
        <p:nvSpPr>
          <p:cNvPr id="3" name="Θέση περιεχομένου 2"/>
          <p:cNvSpPr>
            <a:spLocks noGrp="1"/>
          </p:cNvSpPr>
          <p:nvPr>
            <p:ph idx="1"/>
          </p:nvPr>
        </p:nvSpPr>
        <p:spPr>
          <a:xfrm>
            <a:off x="1097279" y="1845733"/>
            <a:ext cx="10479370" cy="4486055"/>
          </a:xfrm>
        </p:spPr>
        <p:txBody>
          <a:bodyPr>
            <a:normAutofit/>
          </a:bodyPr>
          <a:lstStyle/>
          <a:p>
            <a:pPr marL="0" indent="0">
              <a:buNone/>
            </a:pPr>
            <a:r>
              <a:rPr lang="en-US" dirty="0">
                <a:solidFill>
                  <a:srgbClr val="008000"/>
                </a:solidFill>
                <a:latin typeface="Courier New" panose="02070309020205020404" pitchFamily="49" charset="0"/>
              </a:rPr>
              <a:t>//This function returns the analog</a:t>
            </a:r>
            <a:r>
              <a:rPr lang="el-GR" dirty="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soil moisture measurement </a:t>
            </a:r>
            <a:endParaRPr lang="el-GR" dirty="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Turn the sensor ON </a:t>
            </a:r>
            <a:endParaRPr lang="el-GR" dirty="0">
              <a:solidFill>
                <a:srgbClr val="008000"/>
              </a:solidFill>
              <a:latin typeface="Courier New" panose="02070309020205020404" pitchFamily="49" charset="0"/>
            </a:endParaRPr>
          </a:p>
          <a:p>
            <a:pPr marL="0" indent="0">
              <a:buNone/>
            </a:pP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//Allow power to settle </a:t>
            </a:r>
            <a:endParaRPr lang="el-GR" dirty="0">
              <a:solidFill>
                <a:srgbClr val="008000"/>
              </a:solidFill>
              <a:latin typeface="Courier New" panose="02070309020205020404" pitchFamily="49" charset="0"/>
            </a:endParaRPr>
          </a:p>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sensorPin</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Read the analog value form sensor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Turn the sensor OFF </a:t>
            </a:r>
            <a:endParaRPr lang="el-GR" dirty="0">
              <a:solidFill>
                <a:srgbClr val="008000"/>
              </a:solidFill>
              <a:latin typeface="Courier New" panose="02070309020205020404" pitchFamily="49" charset="0"/>
            </a:endParaRPr>
          </a:p>
          <a:p>
            <a:pPr marL="0" indent="0">
              <a:buNone/>
            </a:pPr>
            <a:r>
              <a:rPr lang="en-US" b="1" dirty="0">
                <a:solidFill>
                  <a:srgbClr val="0000FF"/>
                </a:solidFill>
                <a:latin typeface="Courier New" panose="02070309020205020404" pitchFamily="49" charset="0"/>
              </a:rPr>
              <a:t>return</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542136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l-GR" dirty="0" smtClean="0"/>
              <a:t>6</a:t>
            </a:r>
            <a:endParaRPr lang="el-GR" dirty="0"/>
          </a:p>
        </p:txBody>
      </p:sp>
      <p:sp>
        <p:nvSpPr>
          <p:cNvPr id="3" name="Θέση περιεχομένου 2"/>
          <p:cNvSpPr>
            <a:spLocks noGrp="1"/>
          </p:cNvSpPr>
          <p:nvPr>
            <p:ph idx="1"/>
          </p:nvPr>
        </p:nvSpPr>
        <p:spPr>
          <a:xfrm>
            <a:off x="1097279" y="1845733"/>
            <a:ext cx="11014207" cy="4486055"/>
          </a:xfrm>
        </p:spPr>
        <p:txBody>
          <a:bodyPr>
            <a:normAutofit/>
          </a:bodyPr>
          <a:lstStyle/>
          <a:p>
            <a:r>
              <a:rPr lang="el-GR" sz="2800" dirty="0"/>
              <a:t>Χρησιμοποιώντας το </a:t>
            </a:r>
            <a:r>
              <a:rPr lang="en-US" sz="2800" dirty="0" smtClean="0"/>
              <a:t>digital </a:t>
            </a:r>
            <a:r>
              <a:rPr lang="en-US" sz="2800" dirty="0"/>
              <a:t>output </a:t>
            </a:r>
            <a:r>
              <a:rPr lang="el-GR" sz="2800" dirty="0"/>
              <a:t>του αισθητήρα να μετράμε την υγρασία του εδάφους και να τυπώνεται στο </a:t>
            </a:r>
            <a:r>
              <a:rPr lang="en-US" sz="2800" dirty="0"/>
              <a:t> serial monitor</a:t>
            </a:r>
            <a:r>
              <a:rPr lang="el-GR" sz="2800" dirty="0"/>
              <a:t>:</a:t>
            </a:r>
          </a:p>
          <a:p>
            <a:r>
              <a:rPr lang="en-US" sz="2800" dirty="0"/>
              <a:t>‘</a:t>
            </a:r>
            <a:r>
              <a:rPr lang="en-US" sz="2800" dirty="0" smtClean="0"/>
              <a:t>’Digital </a:t>
            </a:r>
            <a:r>
              <a:rPr lang="en-US" sz="2800" dirty="0"/>
              <a:t>Output: </a:t>
            </a:r>
            <a:r>
              <a:rPr lang="el-GR" sz="2800" dirty="0"/>
              <a:t>…</a:t>
            </a:r>
            <a:r>
              <a:rPr lang="en-US" sz="2800" dirty="0" smtClean="0"/>
              <a:t>’’</a:t>
            </a:r>
            <a:endParaRPr lang="el-GR" sz="2800" dirty="0" smtClean="0"/>
          </a:p>
          <a:p>
            <a:r>
              <a:rPr lang="en-US" sz="2800" dirty="0" smtClean="0"/>
              <a:t>‘</a:t>
            </a:r>
            <a:r>
              <a:rPr lang="en-US" sz="2800" dirty="0"/>
              <a:t>’Status: Soil moisture is perfect’’,</a:t>
            </a:r>
            <a:r>
              <a:rPr lang="el-GR" sz="2800" dirty="0" smtClean="0"/>
              <a:t> </a:t>
            </a:r>
            <a:r>
              <a:rPr lang="el-GR" sz="2800" dirty="0"/>
              <a:t>αν </a:t>
            </a:r>
            <a:r>
              <a:rPr lang="en-US" sz="2800" dirty="0"/>
              <a:t>output </a:t>
            </a:r>
            <a:r>
              <a:rPr lang="el-GR" sz="2800" dirty="0" smtClean="0"/>
              <a:t>0</a:t>
            </a:r>
            <a:endParaRPr lang="en-US" sz="2800" dirty="0"/>
          </a:p>
          <a:p>
            <a:r>
              <a:rPr lang="en-US" sz="2800" dirty="0"/>
              <a:t>‘’Status: Soil is</a:t>
            </a:r>
            <a:r>
              <a:rPr lang="el-GR" sz="2800" dirty="0"/>
              <a:t> </a:t>
            </a:r>
            <a:r>
              <a:rPr lang="en-US" sz="2800" dirty="0"/>
              <a:t>too dry - time to water!’’,</a:t>
            </a:r>
            <a:r>
              <a:rPr lang="el-GR" sz="2800" dirty="0"/>
              <a:t> αν </a:t>
            </a:r>
            <a:r>
              <a:rPr lang="en-US" sz="2800" dirty="0"/>
              <a:t>output </a:t>
            </a:r>
            <a:r>
              <a:rPr lang="el-GR" sz="2800" dirty="0" smtClean="0"/>
              <a:t>1</a:t>
            </a:r>
            <a:endParaRPr lang="en-US" sz="2800" dirty="0"/>
          </a:p>
          <a:p>
            <a:endParaRPr lang="en-US" sz="2800" dirty="0"/>
          </a:p>
          <a:p>
            <a:pPr>
              <a:buFont typeface="Wingdings" panose="05000000000000000000" pitchFamily="2" charset="2"/>
              <a:buChar char="Ø"/>
            </a:pPr>
            <a:r>
              <a:rPr lang="en-US" sz="2800" dirty="0"/>
              <a:t>Soil Hygrometer/Moisture Detection Module</a:t>
            </a:r>
            <a:endParaRPr lang="el-GR" sz="2800" dirty="0"/>
          </a:p>
          <a:p>
            <a:endParaRPr lang="el-GR" dirty="0"/>
          </a:p>
        </p:txBody>
      </p:sp>
    </p:spTree>
    <p:extLst>
      <p:ext uri="{BB962C8B-B14F-4D97-AF65-F5344CB8AC3E}">
        <p14:creationId xmlns:p14="http://schemas.microsoft.com/office/powerpoint/2010/main" val="4293745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6</a:t>
            </a:r>
          </a:p>
        </p:txBody>
      </p:sp>
      <p:pic>
        <p:nvPicPr>
          <p:cNvPr id="4" name="Θέση περιεχομένου 3"/>
          <p:cNvPicPr>
            <a:picLocks noGrp="1" noChangeAspect="1"/>
          </p:cNvPicPr>
          <p:nvPr>
            <p:ph idx="1"/>
          </p:nvPr>
        </p:nvPicPr>
        <p:blipFill>
          <a:blip r:embed="rId2"/>
          <a:stretch>
            <a:fillRect/>
          </a:stretch>
        </p:blipFill>
        <p:spPr>
          <a:xfrm>
            <a:off x="2283112" y="1941154"/>
            <a:ext cx="7686735" cy="4022725"/>
          </a:xfrm>
          <a:prstGeom prst="rect">
            <a:avLst/>
          </a:prstGeom>
        </p:spPr>
      </p:pic>
      <p:pic>
        <p:nvPicPr>
          <p:cNvPr id="6" name="Εικόνα 5"/>
          <p:cNvPicPr>
            <a:picLocks noChangeAspect="1"/>
          </p:cNvPicPr>
          <p:nvPr/>
        </p:nvPicPr>
        <p:blipFill>
          <a:blip r:embed="rId3"/>
          <a:stretch>
            <a:fillRect/>
          </a:stretch>
        </p:blipFill>
        <p:spPr>
          <a:xfrm>
            <a:off x="2283112" y="1941154"/>
            <a:ext cx="2143125" cy="771525"/>
          </a:xfrm>
          <a:prstGeom prst="rect">
            <a:avLst/>
          </a:prstGeom>
        </p:spPr>
      </p:pic>
    </p:spTree>
    <p:extLst>
      <p:ext uri="{BB962C8B-B14F-4D97-AF65-F5344CB8AC3E}">
        <p14:creationId xmlns:p14="http://schemas.microsoft.com/office/powerpoint/2010/main" val="1800061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448574" y="286603"/>
            <a:ext cx="10707106" cy="1450757"/>
          </a:xfrm>
        </p:spPr>
        <p:txBody>
          <a:bodyPr/>
          <a:lstStyle/>
          <a:p>
            <a:r>
              <a:rPr lang="en-US" dirty="0"/>
              <a:t>Project</a:t>
            </a:r>
            <a:r>
              <a:rPr lang="el-GR" dirty="0"/>
              <a:t> 6</a:t>
            </a:r>
          </a:p>
        </p:txBody>
      </p:sp>
      <p:sp>
        <p:nvSpPr>
          <p:cNvPr id="3" name="Θέση περιεχομένου 2"/>
          <p:cNvSpPr>
            <a:spLocks noGrp="1"/>
          </p:cNvSpPr>
          <p:nvPr>
            <p:ph idx="1"/>
          </p:nvPr>
        </p:nvSpPr>
        <p:spPr>
          <a:xfrm>
            <a:off x="517585" y="1845734"/>
            <a:ext cx="11481757" cy="4563692"/>
          </a:xfrm>
        </p:spPr>
        <p:txBody>
          <a:bodyPr numCol="2">
            <a:normAutofit/>
          </a:bodyPr>
          <a:lstStyle/>
          <a:p>
            <a:pPr marL="0" indent="0">
              <a:buNone/>
            </a:pP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sensorPower</a:t>
            </a:r>
            <a:r>
              <a:rPr lang="en-US" dirty="0">
                <a:solidFill>
                  <a:srgbClr val="804000"/>
                </a:solidFill>
                <a:latin typeface="Courier New" panose="02070309020205020404" pitchFamily="49" charset="0"/>
              </a:rPr>
              <a:t> 7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sensorPin</a:t>
            </a:r>
            <a:r>
              <a:rPr lang="en-US" dirty="0">
                <a:solidFill>
                  <a:srgbClr val="804000"/>
                </a:solidFill>
                <a:latin typeface="Courier New" panose="02070309020205020404" pitchFamily="49" charset="0"/>
              </a:rPr>
              <a:t> 8 </a:t>
            </a:r>
            <a:endParaRPr lang="el-GR" dirty="0" smtClean="0">
              <a:solidFill>
                <a:srgbClr val="804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Initially keep the sensor OFF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get the reading from the function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below </a:t>
            </a:r>
            <a:r>
              <a:rPr lang="en-US" dirty="0">
                <a:solidFill>
                  <a:srgbClr val="008000"/>
                </a:solidFill>
                <a:latin typeface="Courier New" panose="02070309020205020404" pitchFamily="49" charset="0"/>
              </a:rPr>
              <a:t>and print it </a:t>
            </a:r>
            <a:endParaRPr lang="el-GR"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"Digital Output: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"Status: Soil is too dry - time to water!"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"Status: Soil moisture is perfect"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3544345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6</a:t>
            </a:r>
          </a:p>
        </p:txBody>
      </p:sp>
      <p:sp>
        <p:nvSpPr>
          <p:cNvPr id="3" name="Θέση περιεχομένου 2"/>
          <p:cNvSpPr>
            <a:spLocks noGrp="1"/>
          </p:cNvSpPr>
          <p:nvPr>
            <p:ph idx="1"/>
          </p:nvPr>
        </p:nvSpPr>
        <p:spPr>
          <a:xfrm>
            <a:off x="1097279" y="1845733"/>
            <a:ext cx="10971075" cy="4123745"/>
          </a:xfrm>
        </p:spPr>
        <p:txBody>
          <a:bodyPr/>
          <a:lstStyle/>
          <a:p>
            <a:r>
              <a:rPr lang="en-US" dirty="0">
                <a:solidFill>
                  <a:srgbClr val="008000"/>
                </a:solidFill>
                <a:latin typeface="Courier New" panose="02070309020205020404" pitchFamily="49" charset="0"/>
              </a:rPr>
              <a:t>//This function returns the analog soil moisture measurement </a:t>
            </a:r>
            <a:endParaRPr lang="el-GR" dirty="0" smtClean="0">
              <a:solidFill>
                <a:srgbClr val="008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//Turn the sensor ON </a:t>
            </a:r>
            <a:endParaRPr lang="el-GR"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//Allow power to settle </a:t>
            </a:r>
            <a:endParaRPr lang="el-GR" dirty="0" smtClean="0">
              <a:solidFill>
                <a:srgbClr val="008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sensorPin</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//Read the analog value form sensor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sensorPower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//Turn the sensor OFF </a:t>
            </a:r>
            <a:endParaRPr lang="el-GR" dirty="0" smtClean="0">
              <a:solidFill>
                <a:srgbClr val="008000"/>
              </a:solidFill>
              <a:latin typeface="Courier New" panose="02070309020205020404" pitchFamily="49" charset="0"/>
            </a:endParaRPr>
          </a:p>
          <a:p>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val</a:t>
            </a:r>
            <a:r>
              <a:rPr lang="en-US" b="1" dirty="0" smtClean="0">
                <a:solidFill>
                  <a:srgbClr val="000080"/>
                </a:solidFill>
                <a:latin typeface="Courier New" panose="02070309020205020404" pitchFamily="49" charset="0"/>
              </a:rPr>
              <a:t>;}</a:t>
            </a:r>
            <a:endParaRPr lang="en-US" b="1" dirty="0">
              <a:solidFill>
                <a:srgbClr val="000080"/>
              </a:solidFill>
              <a:latin typeface="Courier New" panose="02070309020205020404" pitchFamily="49" charset="0"/>
            </a:endParaRPr>
          </a:p>
          <a:p>
            <a:endParaRPr lang="el-GR" dirty="0"/>
          </a:p>
        </p:txBody>
      </p:sp>
    </p:spTree>
    <p:extLst>
      <p:ext uri="{BB962C8B-B14F-4D97-AF65-F5344CB8AC3E}">
        <p14:creationId xmlns:p14="http://schemas.microsoft.com/office/powerpoint/2010/main" val="26156454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552090" y="286603"/>
            <a:ext cx="10603590" cy="1450757"/>
          </a:xfrm>
        </p:spPr>
        <p:txBody>
          <a:bodyPr/>
          <a:lstStyle/>
          <a:p>
            <a:r>
              <a:rPr lang="en-US" dirty="0"/>
              <a:t>Card </a:t>
            </a:r>
            <a:r>
              <a:rPr lang="en-US" dirty="0" smtClean="0"/>
              <a:t>reader</a:t>
            </a:r>
            <a:r>
              <a:rPr lang="el-GR" dirty="0" smtClean="0"/>
              <a:t>/</a:t>
            </a:r>
            <a:r>
              <a:rPr lang="en-US" dirty="0"/>
              <a:t>RFID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944264" y="2510497"/>
            <a:ext cx="5011974" cy="3125958"/>
          </a:xfrm>
          <a:prstGeom prst="rect">
            <a:avLst/>
          </a:prstGeom>
        </p:spPr>
      </p:pic>
      <p:sp>
        <p:nvSpPr>
          <p:cNvPr id="5" name="TextBox 4"/>
          <p:cNvSpPr txBox="1"/>
          <p:nvPr/>
        </p:nvSpPr>
        <p:spPr>
          <a:xfrm>
            <a:off x="552090" y="1828800"/>
            <a:ext cx="6556076" cy="4401205"/>
          </a:xfrm>
          <a:prstGeom prst="rect">
            <a:avLst/>
          </a:prstGeom>
          <a:noFill/>
        </p:spPr>
        <p:txBody>
          <a:bodyPr wrap="square" rtlCol="0">
            <a:spAutoFit/>
          </a:bodyPr>
          <a:lstStyle/>
          <a:p>
            <a:r>
              <a:rPr lang="el-GR" sz="2800" dirty="0"/>
              <a:t>Τι είναι η τεχνολογία RFID και πώς λειτουργεί;</a:t>
            </a:r>
          </a:p>
          <a:p>
            <a:r>
              <a:rPr lang="el-GR" sz="2800" dirty="0"/>
              <a:t>Το σύστημα αναγνώρισης ραδιοσυχνοτήτων RFID ή </a:t>
            </a:r>
            <a:r>
              <a:rPr lang="el-GR" sz="2800" dirty="0" smtClean="0"/>
              <a:t>Radio</a:t>
            </a:r>
            <a:r>
              <a:rPr lang="en-US" sz="2800" dirty="0" smtClean="0"/>
              <a:t> frequency</a:t>
            </a:r>
            <a:r>
              <a:rPr lang="el-GR" sz="2800" dirty="0" smtClean="0"/>
              <a:t> </a:t>
            </a:r>
            <a:r>
              <a:rPr lang="el-GR" sz="2800" dirty="0"/>
              <a:t>αποτελείται από δύο βασικά συστατικά, έναν </a:t>
            </a:r>
            <a:r>
              <a:rPr lang="el-GR" sz="2800" dirty="0" smtClean="0"/>
              <a:t>πομποδέκτη/ετικέτα </a:t>
            </a:r>
            <a:r>
              <a:rPr lang="el-GR" sz="2800" dirty="0"/>
              <a:t>που συνδέεται με ένα αντικείμενο προς αναγνώριση και έναν πομποδέκτη γνωστό επίσης ως </a:t>
            </a:r>
            <a:r>
              <a:rPr lang="el-GR" sz="2800" dirty="0" smtClean="0"/>
              <a:t>ανακριτής/αναγνώστης.</a:t>
            </a:r>
            <a:endParaRPr lang="el-GR" sz="2800" dirty="0"/>
          </a:p>
          <a:p>
            <a:endParaRPr lang="el-GR" sz="2800" dirty="0"/>
          </a:p>
        </p:txBody>
      </p:sp>
    </p:spTree>
    <p:extLst>
      <p:ext uri="{BB962C8B-B14F-4D97-AF65-F5344CB8AC3E}">
        <p14:creationId xmlns:p14="http://schemas.microsoft.com/office/powerpoint/2010/main" val="4279297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Gas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98284" y="2087592"/>
            <a:ext cx="6334851" cy="4022725"/>
          </a:xfrm>
          <a:prstGeom prst="rect">
            <a:avLst/>
          </a:prstGeom>
        </p:spPr>
      </p:pic>
      <p:sp>
        <p:nvSpPr>
          <p:cNvPr id="5" name="TextBox 4"/>
          <p:cNvSpPr txBox="1"/>
          <p:nvPr/>
        </p:nvSpPr>
        <p:spPr>
          <a:xfrm>
            <a:off x="6633713" y="1906439"/>
            <a:ext cx="5175849" cy="3970318"/>
          </a:xfrm>
          <a:prstGeom prst="rect">
            <a:avLst/>
          </a:prstGeom>
          <a:noFill/>
        </p:spPr>
        <p:txBody>
          <a:bodyPr wrap="square" rtlCol="0">
            <a:spAutoFit/>
          </a:bodyPr>
          <a:lstStyle/>
          <a:p>
            <a:r>
              <a:rPr lang="el-GR" sz="2800" u="sng" dirty="0"/>
              <a:t>Παρουσία αναγωγικών αερίων</a:t>
            </a:r>
            <a:r>
              <a:rPr lang="el-GR" sz="2800" dirty="0"/>
              <a:t>, η επιφανειακή πυκνότητα του προσροφημένου οξυγόνου μειώνεται καθώς αντιδρά με τα αναγωγικά αέρια. Τα ηλεκτρόνια στη συνέχεια απελευθερώνονται στο διοξείδιο του κασσίτερου, </a:t>
            </a:r>
            <a:r>
              <a:rPr lang="el-GR" sz="2800" u="sng" dirty="0"/>
              <a:t>επιτρέποντας στο ρεύμα να ρέει ελεύθερα μέσω του αισθητήρα</a:t>
            </a:r>
            <a:r>
              <a:rPr lang="el-GR" sz="2800" dirty="0"/>
              <a:t>.</a:t>
            </a:r>
          </a:p>
        </p:txBody>
      </p:sp>
    </p:spTree>
    <p:extLst>
      <p:ext uri="{BB962C8B-B14F-4D97-AF65-F5344CB8AC3E}">
        <p14:creationId xmlns:p14="http://schemas.microsoft.com/office/powerpoint/2010/main" val="3690321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31650" y="286603"/>
            <a:ext cx="10224029" cy="1450757"/>
          </a:xfrm>
        </p:spPr>
        <p:txBody>
          <a:bodyPr/>
          <a:lstStyle/>
          <a:p>
            <a:r>
              <a:rPr lang="en-US" dirty="0"/>
              <a:t>Card </a:t>
            </a:r>
            <a:r>
              <a:rPr lang="en-US" dirty="0" smtClean="0"/>
              <a:t>reader</a:t>
            </a:r>
            <a:r>
              <a:rPr lang="el-GR" dirty="0" smtClean="0"/>
              <a:t>/</a:t>
            </a:r>
            <a:r>
              <a:rPr lang="en-US" dirty="0"/>
              <a:t>RFID Module</a:t>
            </a:r>
            <a:endParaRPr lang="el-GR" dirty="0"/>
          </a:p>
        </p:txBody>
      </p:sp>
      <p:sp>
        <p:nvSpPr>
          <p:cNvPr id="4" name="TextBox 3"/>
          <p:cNvSpPr txBox="1"/>
          <p:nvPr/>
        </p:nvSpPr>
        <p:spPr>
          <a:xfrm>
            <a:off x="931653" y="2147977"/>
            <a:ext cx="10224027" cy="461665"/>
          </a:xfrm>
          <a:prstGeom prst="rect">
            <a:avLst/>
          </a:prstGeom>
          <a:noFill/>
        </p:spPr>
        <p:txBody>
          <a:bodyPr wrap="square" rtlCol="0">
            <a:spAutoFit/>
          </a:bodyPr>
          <a:lstStyle/>
          <a:p>
            <a:endParaRPr lang="el-GR" sz="2400" dirty="0"/>
          </a:p>
        </p:txBody>
      </p:sp>
      <p:sp>
        <p:nvSpPr>
          <p:cNvPr id="6" name="TextBox 5"/>
          <p:cNvSpPr txBox="1"/>
          <p:nvPr/>
        </p:nvSpPr>
        <p:spPr>
          <a:xfrm>
            <a:off x="931650" y="1875382"/>
            <a:ext cx="11015933" cy="3970318"/>
          </a:xfrm>
          <a:prstGeom prst="rect">
            <a:avLst/>
          </a:prstGeom>
          <a:noFill/>
        </p:spPr>
        <p:txBody>
          <a:bodyPr wrap="square" rtlCol="0">
            <a:spAutoFit/>
          </a:bodyPr>
          <a:lstStyle/>
          <a:p>
            <a:r>
              <a:rPr lang="el-GR" sz="2800" dirty="0" smtClean="0"/>
              <a:t>Ένας ανακριτής/</a:t>
            </a:r>
            <a:r>
              <a:rPr lang="el-GR" sz="2800" b="1" dirty="0" smtClean="0"/>
              <a:t>αναγνώστης</a:t>
            </a:r>
            <a:r>
              <a:rPr lang="en-US" sz="2800" dirty="0" smtClean="0"/>
              <a:t>(RFID reader/writer)</a:t>
            </a:r>
            <a:r>
              <a:rPr lang="el-GR" sz="2800" dirty="0" smtClean="0"/>
              <a:t> </a:t>
            </a:r>
            <a:r>
              <a:rPr lang="el-GR" sz="2800" dirty="0"/>
              <a:t>αποτελείται από μια μονάδα ραδιοσυχνοτήτων και μια κεραία που παράγει ηλεκτρομαγνητικό πεδίο υψηλής συχνότητας. </a:t>
            </a:r>
            <a:r>
              <a:rPr lang="el-GR" sz="2800" dirty="0" smtClean="0"/>
              <a:t>Από </a:t>
            </a:r>
            <a:r>
              <a:rPr lang="el-GR" sz="2800" dirty="0"/>
              <a:t>την άλλη πλευρά, η </a:t>
            </a:r>
            <a:r>
              <a:rPr lang="el-GR" sz="2800" b="1" dirty="0" smtClean="0"/>
              <a:t>ετικέτα</a:t>
            </a:r>
            <a:r>
              <a:rPr lang="en-US" sz="2800" dirty="0" smtClean="0"/>
              <a:t>(RFID tag)</a:t>
            </a:r>
            <a:r>
              <a:rPr lang="el-GR" sz="2800" dirty="0" smtClean="0"/>
              <a:t> </a:t>
            </a:r>
            <a:r>
              <a:rPr lang="el-GR" sz="2800" dirty="0"/>
              <a:t>είναι συνήθως μια παθητική συσκευή, που σημαίνει ότι δεν περιέχει μπαταρία. </a:t>
            </a:r>
            <a:r>
              <a:rPr lang="el-GR" sz="2800" dirty="0" smtClean="0"/>
              <a:t>Περιέχει </a:t>
            </a:r>
            <a:r>
              <a:rPr lang="el-GR" sz="2800" dirty="0"/>
              <a:t>ένα μικροτσίπ που αποθηκεύει και επεξεργάζεται πληροφορίες και μια κεραία για τη λήψη και τη μετάδοση ενός σήματος</a:t>
            </a:r>
            <a:r>
              <a:rPr lang="el-GR" sz="2800" dirty="0" smtClean="0"/>
              <a:t>.</a:t>
            </a:r>
            <a:endParaRPr lang="el-GR" sz="2800" dirty="0"/>
          </a:p>
          <a:p>
            <a:r>
              <a:rPr lang="el-GR" sz="2800" dirty="0"/>
              <a:t>Για να διαβάσετε τις πληροφορίες που κωδικοποιούνται σε μια ετικέτα, τοποθετούνται σε κοντινή απόσταση από τον </a:t>
            </a:r>
            <a:r>
              <a:rPr lang="el-GR" sz="2800" dirty="0" smtClean="0"/>
              <a:t>Αναγνώστη(δεν </a:t>
            </a:r>
            <a:r>
              <a:rPr lang="el-GR" sz="2800" dirty="0"/>
              <a:t>χρειάζεται να είναι σε άμεση οπτική επαφή με τον αναγνώστη). </a:t>
            </a:r>
          </a:p>
        </p:txBody>
      </p:sp>
    </p:spTree>
    <p:extLst>
      <p:ext uri="{BB962C8B-B14F-4D97-AF65-F5344CB8AC3E}">
        <p14:creationId xmlns:p14="http://schemas.microsoft.com/office/powerpoint/2010/main" val="1504477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p:cNvPicPr>
            <a:picLocks noChangeAspect="1"/>
          </p:cNvPicPr>
          <p:nvPr/>
        </p:nvPicPr>
        <p:blipFill>
          <a:blip r:embed="rId2"/>
          <a:stretch>
            <a:fillRect/>
          </a:stretch>
        </p:blipFill>
        <p:spPr>
          <a:xfrm>
            <a:off x="94890" y="678902"/>
            <a:ext cx="12192000" cy="4827336"/>
          </a:xfrm>
          <a:prstGeom prst="rect">
            <a:avLst/>
          </a:prstGeom>
        </p:spPr>
      </p:pic>
    </p:spTree>
    <p:extLst>
      <p:ext uri="{BB962C8B-B14F-4D97-AF65-F5344CB8AC3E}">
        <p14:creationId xmlns:p14="http://schemas.microsoft.com/office/powerpoint/2010/main" val="7804083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Card </a:t>
            </a:r>
            <a:r>
              <a:rPr lang="en-US" dirty="0" smtClean="0"/>
              <a:t>reader</a:t>
            </a:r>
            <a:r>
              <a:rPr lang="el-GR" dirty="0" smtClean="0"/>
              <a:t>/</a:t>
            </a:r>
            <a:r>
              <a:rPr lang="en-US" dirty="0"/>
              <a:t>RFID </a:t>
            </a:r>
            <a:r>
              <a:rPr lang="en-US" dirty="0" smtClean="0"/>
              <a:t>Module</a:t>
            </a:r>
            <a:endParaRPr lang="el-GR" dirty="0"/>
          </a:p>
        </p:txBody>
      </p:sp>
      <p:sp>
        <p:nvSpPr>
          <p:cNvPr id="4" name="TextBox 3"/>
          <p:cNvSpPr txBox="1"/>
          <p:nvPr/>
        </p:nvSpPr>
        <p:spPr>
          <a:xfrm>
            <a:off x="1097280" y="1802922"/>
            <a:ext cx="10720909" cy="3970318"/>
          </a:xfrm>
          <a:prstGeom prst="rect">
            <a:avLst/>
          </a:prstGeom>
          <a:noFill/>
        </p:spPr>
        <p:txBody>
          <a:bodyPr wrap="square" rtlCol="0">
            <a:spAutoFit/>
          </a:bodyPr>
          <a:lstStyle/>
          <a:p>
            <a:r>
              <a:rPr lang="el-GR" sz="2800" dirty="0"/>
              <a:t>Ο αναγνώστης δημιουργεί ένα ηλεκτρομαγνητικό πεδίο που αναγκάζει τα ηλεκτρόνια να κινηθούν μέσω της κεραίας της ετικέτας και στη συνέχεια να τροφοδοτήσουν το τσιπ.</a:t>
            </a:r>
          </a:p>
          <a:p>
            <a:r>
              <a:rPr lang="el-GR" sz="2800" dirty="0" smtClean="0"/>
              <a:t>Το </a:t>
            </a:r>
            <a:r>
              <a:rPr lang="el-GR" sz="2800" dirty="0"/>
              <a:t>τροφοδοτούμενο τσιπ μέσα στην ετικέτα αποκρίνεται, στέλνοντας τις αποθηκευμένες πληροφορίες πίσω στον αναγνώστη με τη μορφή ενός άλλου ραδιοσήματος. Αυτό ονομάζεται </a:t>
            </a:r>
            <a:r>
              <a:rPr lang="el-GR" sz="2800" dirty="0" smtClean="0"/>
              <a:t>backscatter(</a:t>
            </a:r>
            <a:r>
              <a:rPr lang="el-GR" sz="2800" dirty="0"/>
              <a:t>οπίσθια διασπορά</a:t>
            </a:r>
            <a:r>
              <a:rPr lang="el-GR" sz="2800" dirty="0" smtClean="0"/>
              <a:t>). </a:t>
            </a:r>
            <a:r>
              <a:rPr lang="el-GR" sz="2800" dirty="0"/>
              <a:t>Η οπίσθια διασπορά, ή η αλλαγή στο ηλεκτρομαγνητικό κύμα/RF, ανιχνεύεται και ερμηνεύεται από τον αναγνώστη ο οποίος στη συνέχεια στέλνει τα δεδομένα σε έναν υπολογιστή ή έναν μικροελεγκτή</a:t>
            </a:r>
            <a:r>
              <a:rPr lang="el-GR" sz="2800" dirty="0" smtClean="0"/>
              <a:t>.</a:t>
            </a:r>
            <a:endParaRPr lang="el-GR" sz="2800" dirty="0"/>
          </a:p>
        </p:txBody>
      </p:sp>
    </p:spTree>
    <p:extLst>
      <p:ext uri="{BB962C8B-B14F-4D97-AF65-F5344CB8AC3E}">
        <p14:creationId xmlns:p14="http://schemas.microsoft.com/office/powerpoint/2010/main" val="3749485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345721" y="780198"/>
            <a:ext cx="9454371" cy="49921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36771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05864" y="286603"/>
            <a:ext cx="10949816" cy="1450757"/>
          </a:xfrm>
        </p:spPr>
        <p:txBody>
          <a:bodyPr/>
          <a:lstStyle/>
          <a:p>
            <a:r>
              <a:rPr lang="en-US" dirty="0"/>
              <a:t>Card reader</a:t>
            </a:r>
            <a:r>
              <a:rPr lang="el-GR" dirty="0"/>
              <a:t>/</a:t>
            </a:r>
            <a:r>
              <a:rPr lang="en-US" dirty="0"/>
              <a:t>RFID Module</a:t>
            </a:r>
            <a:endParaRPr lang="el-GR" dirty="0"/>
          </a:p>
        </p:txBody>
      </p:sp>
      <p:sp>
        <p:nvSpPr>
          <p:cNvPr id="3" name="TextBox 2"/>
          <p:cNvSpPr txBox="1"/>
          <p:nvPr/>
        </p:nvSpPr>
        <p:spPr>
          <a:xfrm>
            <a:off x="4424307" y="1855038"/>
            <a:ext cx="7372710" cy="4401205"/>
          </a:xfrm>
          <a:prstGeom prst="rect">
            <a:avLst/>
          </a:prstGeom>
          <a:noFill/>
        </p:spPr>
        <p:txBody>
          <a:bodyPr wrap="square" rtlCol="0">
            <a:spAutoFit/>
          </a:bodyPr>
          <a:lstStyle/>
          <a:p>
            <a:r>
              <a:rPr lang="el-GR" sz="2800" dirty="0"/>
              <a:t>Η μονάδα RC522 RFID Reader έχει σχεδιαστεί για να δημιουργεί ένα ηλεκτρομαγνητικό πεδίο 13.56MHz που χρησιμοποιεί για να επικοινωνεί με τις ετικέτες </a:t>
            </a:r>
            <a:r>
              <a:rPr lang="el-GR" sz="2800" dirty="0" smtClean="0"/>
              <a:t>RFID(τυποποιημένες </a:t>
            </a:r>
            <a:r>
              <a:rPr lang="el-GR" sz="2800" dirty="0"/>
              <a:t>ετικέτες ISO 14443A). Ο αναγνώστης μπορεί να επικοινωνήσει με έναν μικροελεγκτή μέσω μιας σειριακής περιφερειακής διεπαφής 4 </a:t>
            </a:r>
            <a:r>
              <a:rPr lang="en-US" sz="2800" dirty="0" smtClean="0"/>
              <a:t>pin</a:t>
            </a:r>
            <a:r>
              <a:rPr lang="el-GR" sz="2800" dirty="0" smtClean="0"/>
              <a:t>(SPI</a:t>
            </a:r>
            <a:r>
              <a:rPr lang="el-GR" sz="2800" dirty="0"/>
              <a:t>) με μέγιστο ρυθμό δεδομένων 10Mbps. Υποστηρίζει επίσης επικοινωνία μέσω πρωτοκόλλων I2C και UART.</a:t>
            </a:r>
          </a:p>
        </p:txBody>
      </p:sp>
      <p:pic>
        <p:nvPicPr>
          <p:cNvPr id="11" name="Εικόνα 10"/>
          <p:cNvPicPr>
            <a:picLocks noChangeAspect="1"/>
          </p:cNvPicPr>
          <p:nvPr/>
        </p:nvPicPr>
        <p:blipFill>
          <a:blip r:embed="rId2"/>
          <a:stretch>
            <a:fillRect/>
          </a:stretch>
        </p:blipFill>
        <p:spPr>
          <a:xfrm>
            <a:off x="205864" y="2139709"/>
            <a:ext cx="4218443" cy="3441581"/>
          </a:xfrm>
          <a:prstGeom prst="rect">
            <a:avLst/>
          </a:prstGeom>
        </p:spPr>
      </p:pic>
    </p:spTree>
    <p:extLst>
      <p:ext uri="{BB962C8B-B14F-4D97-AF65-F5344CB8AC3E}">
        <p14:creationId xmlns:p14="http://schemas.microsoft.com/office/powerpoint/2010/main" val="3383674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Card reader</a:t>
            </a:r>
            <a:r>
              <a:rPr lang="el-GR" dirty="0"/>
              <a:t>/</a:t>
            </a:r>
            <a:r>
              <a:rPr lang="en-US" dirty="0"/>
              <a:t>RFID Module</a:t>
            </a:r>
            <a:endParaRPr lang="el-GR" dirty="0"/>
          </a:p>
        </p:txBody>
      </p:sp>
      <p:pic>
        <p:nvPicPr>
          <p:cNvPr id="3" name="Εικόνα 2"/>
          <p:cNvPicPr>
            <a:picLocks noChangeAspect="1"/>
          </p:cNvPicPr>
          <p:nvPr/>
        </p:nvPicPr>
        <p:blipFill>
          <a:blip r:embed="rId2"/>
          <a:stretch>
            <a:fillRect/>
          </a:stretch>
        </p:blipFill>
        <p:spPr>
          <a:xfrm>
            <a:off x="726344" y="1737360"/>
            <a:ext cx="10800271" cy="4411552"/>
          </a:xfrm>
          <a:prstGeom prst="rect">
            <a:avLst/>
          </a:prstGeom>
        </p:spPr>
      </p:pic>
    </p:spTree>
    <p:extLst>
      <p:ext uri="{BB962C8B-B14F-4D97-AF65-F5344CB8AC3E}">
        <p14:creationId xmlns:p14="http://schemas.microsoft.com/office/powerpoint/2010/main" val="17094464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781" y="103517"/>
            <a:ext cx="12002219" cy="6124754"/>
          </a:xfrm>
          <a:prstGeom prst="rect">
            <a:avLst/>
          </a:prstGeom>
          <a:noFill/>
        </p:spPr>
        <p:txBody>
          <a:bodyPr wrap="square" rtlCol="0">
            <a:spAutoFit/>
          </a:bodyPr>
          <a:lstStyle/>
          <a:p>
            <a:r>
              <a:rPr lang="el-GR" sz="2800" dirty="0"/>
              <a:t>Το </a:t>
            </a:r>
            <a:r>
              <a:rPr lang="el-GR" sz="2800" b="1" dirty="0"/>
              <a:t>RST </a:t>
            </a:r>
            <a:r>
              <a:rPr lang="el-GR" sz="2800" dirty="0"/>
              <a:t>είναι μια είσοδος για Επαναφορά και απενεργοποίηση. Όταν </a:t>
            </a:r>
            <a:r>
              <a:rPr lang="el-GR" sz="2800" dirty="0" smtClean="0"/>
              <a:t>αυτό το </a:t>
            </a:r>
            <a:r>
              <a:rPr lang="en-US" sz="2800" dirty="0" smtClean="0"/>
              <a:t>pin</a:t>
            </a:r>
            <a:r>
              <a:rPr lang="el-GR" sz="2800" dirty="0" smtClean="0"/>
              <a:t> γίνει </a:t>
            </a:r>
            <a:r>
              <a:rPr lang="en-US" sz="2800" dirty="0" smtClean="0"/>
              <a:t>LOW</a:t>
            </a:r>
            <a:r>
              <a:rPr lang="el-GR" sz="2800" dirty="0" smtClean="0"/>
              <a:t>, </a:t>
            </a:r>
            <a:r>
              <a:rPr lang="el-GR" sz="2800" dirty="0"/>
              <a:t>η σκληρή απενεργοποίηση είναι ενεργοποιημένη. </a:t>
            </a:r>
            <a:endParaRPr lang="el-GR" sz="2800" dirty="0" smtClean="0"/>
          </a:p>
          <a:p>
            <a:r>
              <a:rPr lang="el-GR" sz="2800" dirty="0" smtClean="0"/>
              <a:t>Το </a:t>
            </a:r>
            <a:r>
              <a:rPr lang="el-GR" sz="2800" b="1" dirty="0"/>
              <a:t>IRQ </a:t>
            </a:r>
            <a:r>
              <a:rPr lang="el-GR" sz="2800" dirty="0"/>
              <a:t>είναι ένας ακροδέκτης διακοπής που μπορεί να ειδοποιήσει τον μικροελεγκτή όταν η ετικέτα RFID έρθει κοντά του.</a:t>
            </a:r>
          </a:p>
          <a:p>
            <a:r>
              <a:rPr lang="el-GR" sz="2800" dirty="0"/>
              <a:t>Η ακίδα </a:t>
            </a:r>
            <a:r>
              <a:rPr lang="el-GR" sz="2800" b="1" dirty="0" smtClean="0"/>
              <a:t>MISO/SCL/</a:t>
            </a:r>
            <a:r>
              <a:rPr lang="el-GR" sz="2800" b="1" dirty="0" err="1" smtClean="0"/>
              <a:t>Tx</a:t>
            </a:r>
            <a:r>
              <a:rPr lang="el-GR" sz="2800" dirty="0" smtClean="0"/>
              <a:t> </a:t>
            </a:r>
            <a:r>
              <a:rPr lang="el-GR" sz="2800" dirty="0"/>
              <a:t>λειτουργεί ως </a:t>
            </a:r>
            <a:r>
              <a:rPr lang="el-GR" sz="2800" dirty="0" err="1"/>
              <a:t>Master</a:t>
            </a:r>
            <a:r>
              <a:rPr lang="el-GR" sz="2800" dirty="0"/>
              <a:t>-In-</a:t>
            </a:r>
            <a:r>
              <a:rPr lang="el-GR" sz="2800" dirty="0" err="1"/>
              <a:t>Slave</a:t>
            </a:r>
            <a:r>
              <a:rPr lang="el-GR" sz="2800" dirty="0"/>
              <a:t>-</a:t>
            </a:r>
            <a:r>
              <a:rPr lang="el-GR" sz="2800" dirty="0" err="1"/>
              <a:t>Out</a:t>
            </a:r>
            <a:r>
              <a:rPr lang="el-GR" sz="2800" dirty="0"/>
              <a:t> όταν είναι ενεργοποιημένη η διεπαφή SPI, λειτουργεί ως σειριακό ρολόι όταν είναι ενεργοποιημένη η διεπαφή </a:t>
            </a:r>
            <a:r>
              <a:rPr lang="el-GR" sz="2800" dirty="0" smtClean="0"/>
              <a:t>I2C και λειτουργεί </a:t>
            </a:r>
            <a:r>
              <a:rPr lang="el-GR" sz="2800" dirty="0"/>
              <a:t>ως έξοδος σειριακών δεδομένων </a:t>
            </a:r>
            <a:r>
              <a:rPr lang="el-GR" sz="2800" dirty="0" smtClean="0"/>
              <a:t>όταν </a:t>
            </a:r>
            <a:r>
              <a:rPr lang="el-GR" sz="2800" dirty="0"/>
              <a:t>είναι ενεργοποιημένη η διεπαφή UART</a:t>
            </a:r>
            <a:r>
              <a:rPr lang="el-GR" sz="2800" dirty="0" smtClean="0"/>
              <a:t>.</a:t>
            </a:r>
          </a:p>
          <a:p>
            <a:r>
              <a:rPr lang="el-GR" sz="2800" dirty="0"/>
              <a:t>Το </a:t>
            </a:r>
            <a:r>
              <a:rPr lang="en-US" sz="2800" b="1" dirty="0" smtClean="0"/>
              <a:t>MOSI</a:t>
            </a:r>
            <a:r>
              <a:rPr lang="en-US" sz="2800" dirty="0" smtClean="0"/>
              <a:t>(Master </a:t>
            </a:r>
            <a:r>
              <a:rPr lang="en-US" sz="2800" dirty="0"/>
              <a:t>Out Slave In) </a:t>
            </a:r>
            <a:r>
              <a:rPr lang="el-GR" sz="2800" dirty="0"/>
              <a:t>είναι είσοδος </a:t>
            </a:r>
            <a:r>
              <a:rPr lang="en-US" sz="2800" dirty="0"/>
              <a:t>SPI </a:t>
            </a:r>
            <a:r>
              <a:rPr lang="el-GR" sz="2800" dirty="0"/>
              <a:t>στη μονάδα </a:t>
            </a:r>
            <a:r>
              <a:rPr lang="en-US" sz="2800" dirty="0" smtClean="0"/>
              <a:t>RC522</a:t>
            </a:r>
            <a:r>
              <a:rPr lang="el-GR" sz="2800" dirty="0" smtClean="0"/>
              <a:t>.</a:t>
            </a:r>
          </a:p>
          <a:p>
            <a:r>
              <a:rPr lang="el-GR" sz="2800" dirty="0" smtClean="0"/>
              <a:t>Το </a:t>
            </a:r>
            <a:r>
              <a:rPr lang="el-GR" sz="2800" b="1" dirty="0" smtClean="0"/>
              <a:t>SCK</a:t>
            </a:r>
            <a:r>
              <a:rPr lang="el-GR" sz="2800" dirty="0" smtClean="0"/>
              <a:t>(Serial </a:t>
            </a:r>
            <a:r>
              <a:rPr lang="el-GR" sz="2800" dirty="0" err="1"/>
              <a:t>Clock</a:t>
            </a:r>
            <a:r>
              <a:rPr lang="el-GR" sz="2800" dirty="0"/>
              <a:t>) δέχεται παλμούς ρολογιού που παρέχονται από </a:t>
            </a:r>
            <a:r>
              <a:rPr lang="el-GR" sz="2800" dirty="0" smtClean="0"/>
              <a:t>το </a:t>
            </a:r>
            <a:r>
              <a:rPr lang="el-GR" sz="2800" dirty="0"/>
              <a:t>Arduino.</a:t>
            </a:r>
          </a:p>
          <a:p>
            <a:r>
              <a:rPr lang="el-GR" sz="2800" dirty="0"/>
              <a:t>Η ακίδα </a:t>
            </a:r>
            <a:r>
              <a:rPr lang="el-GR" sz="2800" b="1" dirty="0" smtClean="0"/>
              <a:t>SS/SDA/</a:t>
            </a:r>
            <a:r>
              <a:rPr lang="el-GR" sz="2800" b="1" dirty="0" err="1" smtClean="0"/>
              <a:t>Rx</a:t>
            </a:r>
            <a:r>
              <a:rPr lang="el-GR" sz="2800" dirty="0" smtClean="0"/>
              <a:t> </a:t>
            </a:r>
            <a:r>
              <a:rPr lang="el-GR" sz="2800" dirty="0"/>
              <a:t>ενεργεί ως είσοδος σήματος όταν είναι ενεργοποιημένη η διεπαφή SPI, ενεργεί ως σειριακά δεδομένα όταν είναι ενεργοποιημένη η διεπαφή I2C και ενεργεί ως είσοδος σειριακών δεδομένων όταν είναι ενεργοποιημένη η διεπαφή UART. </a:t>
            </a:r>
          </a:p>
        </p:txBody>
      </p:sp>
    </p:spTree>
    <p:extLst>
      <p:ext uri="{BB962C8B-B14F-4D97-AF65-F5344CB8AC3E}">
        <p14:creationId xmlns:p14="http://schemas.microsoft.com/office/powerpoint/2010/main" val="8487301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Card reader</a:t>
            </a:r>
            <a:r>
              <a:rPr lang="el-GR" dirty="0"/>
              <a:t>/</a:t>
            </a:r>
            <a:r>
              <a:rPr lang="en-US" dirty="0"/>
              <a:t>RFID Module</a:t>
            </a:r>
            <a:endParaRPr lang="el-GR" dirty="0"/>
          </a:p>
        </p:txBody>
      </p:sp>
      <p:pic>
        <p:nvPicPr>
          <p:cNvPr id="3" name="Εικόνα 2"/>
          <p:cNvPicPr>
            <a:picLocks noChangeAspect="1"/>
          </p:cNvPicPr>
          <p:nvPr/>
        </p:nvPicPr>
        <p:blipFill>
          <a:blip r:embed="rId2"/>
          <a:stretch>
            <a:fillRect/>
          </a:stretch>
        </p:blipFill>
        <p:spPr>
          <a:xfrm>
            <a:off x="1718739" y="2337759"/>
            <a:ext cx="8815482" cy="2733584"/>
          </a:xfrm>
          <a:prstGeom prst="rect">
            <a:avLst/>
          </a:prstGeom>
        </p:spPr>
      </p:pic>
    </p:spTree>
    <p:extLst>
      <p:ext uri="{BB962C8B-B14F-4D97-AF65-F5344CB8AC3E}">
        <p14:creationId xmlns:p14="http://schemas.microsoft.com/office/powerpoint/2010/main" val="4845000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Testing project</a:t>
            </a:r>
            <a:endParaRPr lang="el-GR" dirty="0"/>
          </a:p>
        </p:txBody>
      </p:sp>
      <p:sp>
        <p:nvSpPr>
          <p:cNvPr id="4" name="TextBox 3"/>
          <p:cNvSpPr txBox="1"/>
          <p:nvPr/>
        </p:nvSpPr>
        <p:spPr>
          <a:xfrm>
            <a:off x="1224950" y="1984076"/>
            <a:ext cx="10498348" cy="1815882"/>
          </a:xfrm>
          <a:prstGeom prst="rect">
            <a:avLst/>
          </a:prstGeom>
          <a:noFill/>
        </p:spPr>
        <p:txBody>
          <a:bodyPr wrap="square" rtlCol="0">
            <a:spAutoFit/>
          </a:bodyPr>
          <a:lstStyle/>
          <a:p>
            <a:r>
              <a:rPr lang="el-GR" sz="2800" dirty="0" smtClean="0"/>
              <a:t>Παρακάτω θα τρέξουμε έναν έτοιμο κώδικα από τη βιβλιοθήκη </a:t>
            </a:r>
            <a:r>
              <a:rPr lang="en-US" sz="2800" dirty="0" smtClean="0"/>
              <a:t>RFID-Master.zip</a:t>
            </a:r>
            <a:r>
              <a:rPr lang="el-GR" sz="2800" dirty="0" smtClean="0"/>
              <a:t>.</a:t>
            </a:r>
          </a:p>
          <a:p>
            <a:endParaRPr lang="el-GR" sz="2800" dirty="0" smtClean="0"/>
          </a:p>
          <a:p>
            <a:r>
              <a:rPr lang="el-GR" sz="2800" dirty="0" smtClean="0"/>
              <a:t>Υλικά:</a:t>
            </a:r>
          </a:p>
        </p:txBody>
      </p:sp>
      <p:pic>
        <p:nvPicPr>
          <p:cNvPr id="5" name="Εικόνα 4"/>
          <p:cNvPicPr>
            <a:picLocks noChangeAspect="1"/>
          </p:cNvPicPr>
          <p:nvPr/>
        </p:nvPicPr>
        <p:blipFill>
          <a:blip r:embed="rId2"/>
          <a:stretch>
            <a:fillRect/>
          </a:stretch>
        </p:blipFill>
        <p:spPr>
          <a:xfrm>
            <a:off x="4765915" y="2938183"/>
            <a:ext cx="4981934" cy="3184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Εικόνα 5"/>
          <p:cNvPicPr>
            <a:picLocks noChangeAspect="1"/>
          </p:cNvPicPr>
          <p:nvPr/>
        </p:nvPicPr>
        <p:blipFill>
          <a:blip r:embed="rId3"/>
          <a:stretch>
            <a:fillRect/>
          </a:stretch>
        </p:blipFill>
        <p:spPr>
          <a:xfrm>
            <a:off x="1224950" y="3799958"/>
            <a:ext cx="2752725" cy="647700"/>
          </a:xfrm>
          <a:prstGeom prst="rect">
            <a:avLst/>
          </a:prstGeom>
        </p:spPr>
      </p:pic>
    </p:spTree>
    <p:extLst>
      <p:ext uri="{BB962C8B-B14F-4D97-AF65-F5344CB8AC3E}">
        <p14:creationId xmlns:p14="http://schemas.microsoft.com/office/powerpoint/2010/main" val="28158213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Testing project</a:t>
            </a:r>
            <a:endParaRPr lang="el-GR" dirty="0"/>
          </a:p>
        </p:txBody>
      </p:sp>
      <p:pic>
        <p:nvPicPr>
          <p:cNvPr id="3" name="Εικόνα 2"/>
          <p:cNvPicPr>
            <a:picLocks noChangeAspect="1"/>
          </p:cNvPicPr>
          <p:nvPr/>
        </p:nvPicPr>
        <p:blipFill>
          <a:blip r:embed="rId2"/>
          <a:stretch>
            <a:fillRect/>
          </a:stretch>
        </p:blipFill>
        <p:spPr>
          <a:xfrm>
            <a:off x="2156603" y="1892240"/>
            <a:ext cx="8580228" cy="4315906"/>
          </a:xfrm>
          <a:prstGeom prst="rect">
            <a:avLst/>
          </a:prstGeom>
        </p:spPr>
      </p:pic>
      <p:pic>
        <p:nvPicPr>
          <p:cNvPr id="4" name="Εικόνα 3"/>
          <p:cNvPicPr>
            <a:picLocks noChangeAspect="1"/>
          </p:cNvPicPr>
          <p:nvPr/>
        </p:nvPicPr>
        <p:blipFill>
          <a:blip r:embed="rId3"/>
          <a:stretch>
            <a:fillRect/>
          </a:stretch>
        </p:blipFill>
        <p:spPr>
          <a:xfrm>
            <a:off x="8377596" y="1983356"/>
            <a:ext cx="2562225" cy="838200"/>
          </a:xfrm>
          <a:prstGeom prst="rect">
            <a:avLst/>
          </a:prstGeom>
        </p:spPr>
      </p:pic>
      <p:sp>
        <p:nvSpPr>
          <p:cNvPr id="6" name="Ορθογώνιο 5"/>
          <p:cNvSpPr/>
          <p:nvPr/>
        </p:nvSpPr>
        <p:spPr>
          <a:xfrm>
            <a:off x="4201064" y="5305245"/>
            <a:ext cx="181155" cy="276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8" name="Ευθύγραμμο βέλος σύνδεσης 7"/>
          <p:cNvCxnSpPr/>
          <p:nvPr/>
        </p:nvCxnSpPr>
        <p:spPr>
          <a:xfrm flipH="1">
            <a:off x="1794294" y="5469147"/>
            <a:ext cx="2406770" cy="3623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97280" y="5650302"/>
            <a:ext cx="802255" cy="461665"/>
          </a:xfrm>
          <a:prstGeom prst="rect">
            <a:avLst/>
          </a:prstGeom>
          <a:noFill/>
        </p:spPr>
        <p:txBody>
          <a:bodyPr wrap="square" rtlCol="0">
            <a:spAutoFit/>
          </a:bodyPr>
          <a:lstStyle/>
          <a:p>
            <a:r>
              <a:rPr lang="en-US" sz="2400" b="1" dirty="0" smtClean="0"/>
              <a:t>3.3V</a:t>
            </a:r>
            <a:endParaRPr lang="el-GR" sz="2400" b="1" dirty="0"/>
          </a:p>
        </p:txBody>
      </p:sp>
    </p:spTree>
    <p:extLst>
      <p:ext uri="{BB962C8B-B14F-4D97-AF65-F5344CB8AC3E}">
        <p14:creationId xmlns:p14="http://schemas.microsoft.com/office/powerpoint/2010/main" val="4038733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Gas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90992" y="2198747"/>
            <a:ext cx="5200650" cy="3438525"/>
          </a:xfrm>
          <a:prstGeom prst="rect">
            <a:avLst/>
          </a:prstGeom>
        </p:spPr>
      </p:pic>
      <p:pic>
        <p:nvPicPr>
          <p:cNvPr id="5" name="Εικόνα 4"/>
          <p:cNvPicPr>
            <a:picLocks noChangeAspect="1"/>
          </p:cNvPicPr>
          <p:nvPr/>
        </p:nvPicPr>
        <p:blipFill>
          <a:blip r:embed="rId3"/>
          <a:stretch>
            <a:fillRect/>
          </a:stretch>
        </p:blipFill>
        <p:spPr>
          <a:xfrm>
            <a:off x="6807967" y="2298760"/>
            <a:ext cx="4810125" cy="3238500"/>
          </a:xfrm>
          <a:prstGeom prst="rect">
            <a:avLst/>
          </a:prstGeom>
        </p:spPr>
      </p:pic>
    </p:spTree>
    <p:extLst>
      <p:ext uri="{BB962C8B-B14F-4D97-AF65-F5344CB8AC3E}">
        <p14:creationId xmlns:p14="http://schemas.microsoft.com/office/powerpoint/2010/main" val="12843324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472" y="295854"/>
            <a:ext cx="5694240" cy="5947174"/>
          </a:xfrm>
          <a:prstGeom prst="rect">
            <a:avLst/>
          </a:prstGeom>
        </p:spPr>
      </p:pic>
      <p:sp>
        <p:nvSpPr>
          <p:cNvPr id="4" name="TextBox 3"/>
          <p:cNvSpPr txBox="1"/>
          <p:nvPr/>
        </p:nvSpPr>
        <p:spPr>
          <a:xfrm>
            <a:off x="7272067" y="1284282"/>
            <a:ext cx="4643887" cy="3970318"/>
          </a:xfrm>
          <a:prstGeom prst="rect">
            <a:avLst/>
          </a:prstGeom>
          <a:noFill/>
        </p:spPr>
        <p:txBody>
          <a:bodyPr wrap="square" rtlCol="0">
            <a:spAutoFit/>
          </a:bodyPr>
          <a:lstStyle/>
          <a:p>
            <a:r>
              <a:rPr lang="el-GR" sz="2800" dirty="0" smtClean="0"/>
              <a:t>Όταν τρέξουμε αυτό το πρόγραμμα, μας </a:t>
            </a:r>
            <a:r>
              <a:rPr lang="el-GR" sz="2800" dirty="0"/>
              <a:t>λέει εάν κατάφερε να διαβάσει την ετικέτα και εμφανίζει ορισμένες πληροφορίες σχετικά με αυτήν. Αυτό μπορεί να είναι πολύ χρήσιμο πριν </a:t>
            </a:r>
            <a:r>
              <a:rPr lang="el-GR" sz="2800" dirty="0" smtClean="0"/>
              <a:t>δοκιμάσουμε </a:t>
            </a:r>
            <a:r>
              <a:rPr lang="el-GR" sz="2800" dirty="0"/>
              <a:t>οποιαδήποτε νέα </a:t>
            </a:r>
            <a:r>
              <a:rPr lang="el-GR" sz="2800" dirty="0" smtClean="0"/>
              <a:t>ετικέτα.</a:t>
            </a:r>
            <a:endParaRPr lang="el-GR" sz="2800" dirty="0"/>
          </a:p>
        </p:txBody>
      </p:sp>
    </p:spTree>
    <p:extLst>
      <p:ext uri="{BB962C8B-B14F-4D97-AF65-F5344CB8AC3E}">
        <p14:creationId xmlns:p14="http://schemas.microsoft.com/office/powerpoint/2010/main" val="10622895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676" y="174667"/>
            <a:ext cx="5658928" cy="6115582"/>
          </a:xfrm>
          <a:prstGeom prst="rect">
            <a:avLst/>
          </a:prstGeom>
        </p:spPr>
      </p:pic>
      <p:sp>
        <p:nvSpPr>
          <p:cNvPr id="3" name="TextBox 2"/>
          <p:cNvSpPr txBox="1"/>
          <p:nvPr/>
        </p:nvSpPr>
        <p:spPr>
          <a:xfrm>
            <a:off x="7479102" y="401043"/>
            <a:ext cx="3545457" cy="2246769"/>
          </a:xfrm>
          <a:prstGeom prst="rect">
            <a:avLst/>
          </a:prstGeom>
          <a:noFill/>
        </p:spPr>
        <p:txBody>
          <a:bodyPr wrap="square" rtlCol="0">
            <a:spAutoFit/>
          </a:bodyPr>
          <a:lstStyle/>
          <a:p>
            <a:r>
              <a:rPr lang="el-GR" sz="2800" dirty="0"/>
              <a:t>Το RST_PIN πρέπει να συνδεθεί στο ψηφιακό pin 5, οπότε πρέπει να το αλλάξουμε στον κώδικα</a:t>
            </a:r>
            <a:r>
              <a:rPr lang="el-GR" sz="2800" dirty="0" smtClean="0"/>
              <a:t>.</a:t>
            </a:r>
            <a:endParaRPr lang="el-GR" sz="2800" dirty="0"/>
          </a:p>
        </p:txBody>
      </p:sp>
      <p:pic>
        <p:nvPicPr>
          <p:cNvPr id="4" name="Εικόνα 3"/>
          <p:cNvPicPr>
            <a:picLocks noChangeAspect="1"/>
          </p:cNvPicPr>
          <p:nvPr/>
        </p:nvPicPr>
        <p:blipFill>
          <a:blip r:embed="rId3"/>
          <a:stretch>
            <a:fillRect/>
          </a:stretch>
        </p:blipFill>
        <p:spPr>
          <a:xfrm>
            <a:off x="7612811" y="3232458"/>
            <a:ext cx="3278037" cy="28151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929888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Testing project</a:t>
            </a:r>
            <a:endParaRPr lang="el-GR" dirty="0"/>
          </a:p>
        </p:txBody>
      </p:sp>
      <p:pic>
        <p:nvPicPr>
          <p:cNvPr id="3" name="Εικόνα 2"/>
          <p:cNvPicPr>
            <a:picLocks noChangeAspect="1"/>
          </p:cNvPicPr>
          <p:nvPr/>
        </p:nvPicPr>
        <p:blipFill>
          <a:blip r:embed="rId2"/>
          <a:stretch>
            <a:fillRect/>
          </a:stretch>
        </p:blipFill>
        <p:spPr>
          <a:xfrm>
            <a:off x="5141345" y="1202522"/>
            <a:ext cx="6721504" cy="4860164"/>
          </a:xfrm>
          <a:prstGeom prst="rect">
            <a:avLst/>
          </a:prstGeom>
        </p:spPr>
      </p:pic>
      <p:sp>
        <p:nvSpPr>
          <p:cNvPr id="4" name="TextBox 3"/>
          <p:cNvSpPr txBox="1"/>
          <p:nvPr/>
        </p:nvSpPr>
        <p:spPr>
          <a:xfrm>
            <a:off x="1097280" y="2293776"/>
            <a:ext cx="3819777" cy="3970318"/>
          </a:xfrm>
          <a:prstGeom prst="rect">
            <a:avLst/>
          </a:prstGeom>
          <a:noFill/>
        </p:spPr>
        <p:txBody>
          <a:bodyPr wrap="square" rtlCol="0">
            <a:spAutoFit/>
          </a:bodyPr>
          <a:lstStyle/>
          <a:p>
            <a:r>
              <a:rPr lang="el-GR" sz="2800" dirty="0" smtClean="0"/>
              <a:t>Όταν πλησιάζουμε την ετικέτα/κάρτα κοντά στον αναγνώστη λαμβάνουμε τις ακόλουθες πληροφορίες στο</a:t>
            </a:r>
            <a:r>
              <a:rPr lang="en-US" sz="2800" dirty="0" smtClean="0"/>
              <a:t> serial monitor</a:t>
            </a:r>
            <a:r>
              <a:rPr lang="en-US" sz="2800" dirty="0" smtClean="0"/>
              <a:t>.</a:t>
            </a:r>
            <a:endParaRPr lang="el-GR" sz="2800" dirty="0" smtClean="0"/>
          </a:p>
          <a:p>
            <a:r>
              <a:rPr lang="el-GR" sz="2800" b="1" dirty="0" smtClean="0"/>
              <a:t>					    </a:t>
            </a:r>
          </a:p>
          <a:p>
            <a:endParaRPr lang="el-GR" sz="2800" b="1" dirty="0"/>
          </a:p>
          <a:p>
            <a:r>
              <a:rPr lang="el-GR" sz="2800" b="1" dirty="0" smtClean="0"/>
              <a:t>					 </a:t>
            </a:r>
            <a:r>
              <a:rPr lang="en-US" sz="2800" b="1" dirty="0" smtClean="0"/>
              <a:t>Tag </a:t>
            </a:r>
            <a:r>
              <a:rPr lang="en-US" sz="2800" b="1" dirty="0"/>
              <a:t>ID</a:t>
            </a:r>
            <a:endParaRPr lang="el-GR" sz="2800" b="1" dirty="0"/>
          </a:p>
        </p:txBody>
      </p:sp>
      <p:sp>
        <p:nvSpPr>
          <p:cNvPr id="5" name="Ορθογώνιο 4"/>
          <p:cNvSpPr/>
          <p:nvPr/>
        </p:nvSpPr>
        <p:spPr>
          <a:xfrm>
            <a:off x="5348377" y="2402262"/>
            <a:ext cx="1699404" cy="1639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7" name="Ευθύγραμμο βέλος σύνδεσης 6"/>
          <p:cNvCxnSpPr/>
          <p:nvPr/>
        </p:nvCxnSpPr>
        <p:spPr>
          <a:xfrm flipV="1">
            <a:off x="4088921" y="2484214"/>
            <a:ext cx="1259456" cy="32954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432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32912" y="286603"/>
            <a:ext cx="10922768" cy="1450757"/>
          </a:xfrm>
        </p:spPr>
        <p:txBody>
          <a:bodyPr/>
          <a:lstStyle/>
          <a:p>
            <a:r>
              <a:rPr lang="en-US" dirty="0"/>
              <a:t>Testing project</a:t>
            </a:r>
            <a:endParaRPr lang="el-GR" dirty="0"/>
          </a:p>
        </p:txBody>
      </p:sp>
      <p:pic>
        <p:nvPicPr>
          <p:cNvPr id="3" name="Εικόνα 2"/>
          <p:cNvPicPr>
            <a:picLocks noChangeAspect="1"/>
          </p:cNvPicPr>
          <p:nvPr/>
        </p:nvPicPr>
        <p:blipFill rotWithShape="1">
          <a:blip r:embed="rId2"/>
          <a:srcRect b="2211"/>
          <a:stretch/>
        </p:blipFill>
        <p:spPr>
          <a:xfrm>
            <a:off x="5943600" y="1809998"/>
            <a:ext cx="6136256" cy="4392394"/>
          </a:xfrm>
          <a:prstGeom prst="rect">
            <a:avLst/>
          </a:prstGeom>
        </p:spPr>
      </p:pic>
      <p:sp>
        <p:nvSpPr>
          <p:cNvPr id="4" name="TextBox 3"/>
          <p:cNvSpPr txBox="1"/>
          <p:nvPr/>
        </p:nvSpPr>
        <p:spPr>
          <a:xfrm>
            <a:off x="232912" y="1900503"/>
            <a:ext cx="5710688" cy="4401205"/>
          </a:xfrm>
          <a:prstGeom prst="rect">
            <a:avLst/>
          </a:prstGeom>
          <a:noFill/>
        </p:spPr>
        <p:txBody>
          <a:bodyPr wrap="square" rtlCol="0">
            <a:spAutoFit/>
          </a:bodyPr>
          <a:lstStyle/>
          <a:p>
            <a:r>
              <a:rPr lang="el-GR" sz="2800" dirty="0"/>
              <a:t>Η μνήμη 1K της ετικέτας οργανώνεται σε 16 τομείς (από 0 έως 15) Κάθε τομέας χωρίζεται περαιτέρω σε 4 μπλοκ (μπλοκ 0 έως 3). Κάθε μπλοκ μπορεί να αποθηκεύσει 16 bytes δεδομένων (από 0 έως 15</a:t>
            </a:r>
            <a:r>
              <a:rPr lang="el-GR" sz="2800" dirty="0" smtClean="0"/>
              <a:t>).</a:t>
            </a:r>
            <a:endParaRPr lang="el-GR" sz="2800" dirty="0"/>
          </a:p>
          <a:p>
            <a:r>
              <a:rPr lang="el-GR" sz="2800" dirty="0"/>
              <a:t>Αυτό σίγουρα μας λέει ότι </a:t>
            </a:r>
            <a:r>
              <a:rPr lang="el-GR" sz="2800" dirty="0" smtClean="0"/>
              <a:t>έχουμε</a:t>
            </a:r>
            <a:r>
              <a:rPr lang="en-US" sz="2800" dirty="0" smtClean="0"/>
              <a:t>:</a:t>
            </a:r>
          </a:p>
          <a:p>
            <a:endParaRPr lang="el-GR" sz="2800" dirty="0"/>
          </a:p>
          <a:p>
            <a:r>
              <a:rPr lang="el-GR" sz="2800" b="1" dirty="0"/>
              <a:t>16 τομείς x 4 μπλοκ x 16 bytes δεδομένων = 1024 bytes = 1K </a:t>
            </a:r>
            <a:r>
              <a:rPr lang="el-GR" sz="2800" b="1" dirty="0" smtClean="0"/>
              <a:t>μνήμη</a:t>
            </a:r>
            <a:endParaRPr lang="el-GR" sz="2800" b="1" dirty="0"/>
          </a:p>
        </p:txBody>
      </p:sp>
      <p:sp>
        <p:nvSpPr>
          <p:cNvPr id="6" name="Ορθογώνιο 5"/>
          <p:cNvSpPr/>
          <p:nvPr/>
        </p:nvSpPr>
        <p:spPr>
          <a:xfrm>
            <a:off x="232912" y="5331125"/>
            <a:ext cx="5461384" cy="9705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4689116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6935637" y="879895"/>
            <a:ext cx="4997018" cy="4983195"/>
          </a:xfrm>
          <a:prstGeom prst="rect">
            <a:avLst/>
          </a:prstGeom>
        </p:spPr>
      </p:pic>
      <p:sp>
        <p:nvSpPr>
          <p:cNvPr id="3" name="TextBox 2"/>
          <p:cNvSpPr txBox="1"/>
          <p:nvPr/>
        </p:nvSpPr>
        <p:spPr>
          <a:xfrm>
            <a:off x="664233" y="538216"/>
            <a:ext cx="6478438" cy="5666551"/>
          </a:xfrm>
          <a:prstGeom prst="rect">
            <a:avLst/>
          </a:prstGeom>
          <a:noFill/>
        </p:spPr>
        <p:txBody>
          <a:bodyPr wrap="square" rtlCol="0">
            <a:spAutoFit/>
          </a:bodyPr>
          <a:lstStyle/>
          <a:p>
            <a:r>
              <a:rPr lang="el-GR" sz="2800" dirty="0"/>
              <a:t>Ολόκληρη η μνήμη 1K με τομείς, μπλοκ και δεδομένα επισημαίνεται παρακάτω.</a:t>
            </a:r>
          </a:p>
          <a:p>
            <a:r>
              <a:rPr lang="el-GR" sz="2800" dirty="0"/>
              <a:t>Το Block 3 κάθε τομέα ονομάζεται </a:t>
            </a:r>
            <a:r>
              <a:rPr lang="el-GR" sz="2800" dirty="0" err="1"/>
              <a:t>Sector</a:t>
            </a:r>
            <a:r>
              <a:rPr lang="el-GR" sz="2800" dirty="0"/>
              <a:t> </a:t>
            </a:r>
            <a:r>
              <a:rPr lang="el-GR" sz="2800" dirty="0" err="1"/>
              <a:t>Trailer</a:t>
            </a:r>
            <a:r>
              <a:rPr lang="el-GR" sz="2800" dirty="0"/>
              <a:t> και περιέχει πληροφορίες που ονομάζονται Access </a:t>
            </a:r>
            <a:r>
              <a:rPr lang="el-GR" sz="2800" dirty="0" err="1"/>
              <a:t>Bits</a:t>
            </a:r>
            <a:r>
              <a:rPr lang="el-GR" sz="2800" dirty="0"/>
              <a:t> για να παραχωρηθεί πρόσβαση ανάγνωσης και εγγραφής στα υπόλοιπα μπλοκ σε έναν τομέα. Αυτό σημαίνει ότι μόνο τα </a:t>
            </a:r>
            <a:r>
              <a:rPr lang="el-GR" sz="2800" dirty="0" smtClean="0"/>
              <a:t>κάτω</a:t>
            </a:r>
            <a:r>
              <a:rPr lang="en-US" sz="2800" dirty="0" smtClean="0"/>
              <a:t> 3</a:t>
            </a:r>
            <a:r>
              <a:rPr lang="el-GR" sz="2800" dirty="0" smtClean="0"/>
              <a:t> </a:t>
            </a:r>
            <a:r>
              <a:rPr lang="el-GR" sz="2800" dirty="0"/>
              <a:t>μπλοκ </a:t>
            </a:r>
            <a:r>
              <a:rPr lang="el-GR" sz="2800" dirty="0" smtClean="0"/>
              <a:t>(μπλοκ </a:t>
            </a:r>
            <a:r>
              <a:rPr lang="el-GR" sz="2800" dirty="0"/>
              <a:t>0, 1 &amp; 2) κάθε τομέα είναι πραγματικά διαθέσιμα για αποθήκευση δεδομένων, πράγμα που σημαίνει ότι έχουμε 48 byte ανά 64 byte τομέα διαθέσιμο για δική μας χρήση</a:t>
            </a:r>
            <a:r>
              <a:rPr lang="el-GR" sz="2800" dirty="0" smtClean="0"/>
              <a:t>.</a:t>
            </a:r>
            <a:endParaRPr lang="el-GR" sz="2800" dirty="0"/>
          </a:p>
        </p:txBody>
      </p:sp>
    </p:spTree>
    <p:extLst>
      <p:ext uri="{BB962C8B-B14F-4D97-AF65-F5344CB8AC3E}">
        <p14:creationId xmlns:p14="http://schemas.microsoft.com/office/powerpoint/2010/main" val="73727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rotWithShape="1">
          <a:blip r:embed="rId2"/>
          <a:srcRect l="303" t="949" r="906" b="1561"/>
          <a:stretch/>
        </p:blipFill>
        <p:spPr>
          <a:xfrm>
            <a:off x="347147" y="767751"/>
            <a:ext cx="6830029" cy="4908430"/>
          </a:xfrm>
          <a:prstGeom prst="rect">
            <a:avLst/>
          </a:prstGeom>
        </p:spPr>
      </p:pic>
      <p:sp>
        <p:nvSpPr>
          <p:cNvPr id="3" name="TextBox 2"/>
          <p:cNvSpPr txBox="1"/>
          <p:nvPr/>
        </p:nvSpPr>
        <p:spPr>
          <a:xfrm>
            <a:off x="7487729" y="1021363"/>
            <a:ext cx="4583502" cy="4401205"/>
          </a:xfrm>
          <a:prstGeom prst="rect">
            <a:avLst/>
          </a:prstGeom>
          <a:noFill/>
        </p:spPr>
        <p:txBody>
          <a:bodyPr wrap="square" rtlCol="0">
            <a:spAutoFit/>
          </a:bodyPr>
          <a:lstStyle/>
          <a:p>
            <a:r>
              <a:rPr lang="el-GR" sz="2800" dirty="0"/>
              <a:t>Επίσης, το Block 0 του τομέα 0 είναι γνωστό ως Manufacturer Block/Manufacturer Data περιέχει τα δεδομένα κατασκευαστή IC και το Unique </a:t>
            </a:r>
            <a:r>
              <a:rPr lang="el-GR" sz="2800" dirty="0" smtClean="0"/>
              <a:t>IDentifier(UID</a:t>
            </a:r>
            <a:r>
              <a:rPr lang="el-GR" sz="2800" dirty="0"/>
              <a:t>). Το Manufacturer Block επισημαίνεται με κόκκινο </a:t>
            </a:r>
            <a:r>
              <a:rPr lang="el-GR" sz="2800" dirty="0" smtClean="0"/>
              <a:t>χρώμα.</a:t>
            </a:r>
            <a:endParaRPr lang="el-GR" sz="2800" dirty="0"/>
          </a:p>
        </p:txBody>
      </p:sp>
    </p:spTree>
    <p:extLst>
      <p:ext uri="{BB962C8B-B14F-4D97-AF65-F5344CB8AC3E}">
        <p14:creationId xmlns:p14="http://schemas.microsoft.com/office/powerpoint/2010/main" val="15951774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41539" y="286603"/>
            <a:ext cx="10914141" cy="1450757"/>
          </a:xfrm>
        </p:spPr>
        <p:txBody>
          <a:bodyPr/>
          <a:lstStyle/>
          <a:p>
            <a:r>
              <a:rPr lang="el-GR" dirty="0"/>
              <a:t>Βασικές εντολές</a:t>
            </a:r>
          </a:p>
        </p:txBody>
      </p:sp>
      <p:sp>
        <p:nvSpPr>
          <p:cNvPr id="3" name="Θέση περιεχομένου 2"/>
          <p:cNvSpPr>
            <a:spLocks noGrp="1"/>
          </p:cNvSpPr>
          <p:nvPr>
            <p:ph idx="1"/>
          </p:nvPr>
        </p:nvSpPr>
        <p:spPr>
          <a:xfrm>
            <a:off x="336429" y="1737360"/>
            <a:ext cx="11596777" cy="4624077"/>
          </a:xfrm>
        </p:spPr>
        <p:txBody>
          <a:bodyPr numCol="2">
            <a:normAutofit/>
          </a:bodyPr>
          <a:lstStyle/>
          <a:p>
            <a:pPr>
              <a:buFont typeface="Wingdings" panose="05000000000000000000" pitchFamily="2" charset="2"/>
              <a:buChar char="q"/>
            </a:pPr>
            <a:r>
              <a:rPr lang="en-US" sz="2800" b="1" dirty="0"/>
              <a:t>#include &lt;</a:t>
            </a:r>
            <a:r>
              <a:rPr lang="en-US" sz="2800" b="1" dirty="0" err="1"/>
              <a:t>SPI.h</a:t>
            </a:r>
            <a:r>
              <a:rPr lang="en-US" sz="2800" b="1" dirty="0"/>
              <a:t>&gt; </a:t>
            </a:r>
          </a:p>
          <a:p>
            <a:pPr marL="0" indent="0">
              <a:buNone/>
            </a:pPr>
            <a:r>
              <a:rPr lang="en-US" sz="2800" b="1" dirty="0"/>
              <a:t>#include &lt;MFRC522.h&gt; </a:t>
            </a:r>
            <a:endParaRPr lang="el-GR" sz="2800" b="1" dirty="0" smtClean="0"/>
          </a:p>
          <a:p>
            <a:pPr marL="0" indent="0">
              <a:buNone/>
            </a:pPr>
            <a:r>
              <a:rPr lang="el-GR" sz="2800" dirty="0" smtClean="0"/>
              <a:t>Εισαγωγή βιβλιοθηκών.</a:t>
            </a:r>
          </a:p>
          <a:p>
            <a:pPr>
              <a:buFont typeface="Wingdings" panose="05000000000000000000" pitchFamily="2" charset="2"/>
              <a:buChar char="q"/>
            </a:pPr>
            <a:r>
              <a:rPr lang="en-US" sz="2800" b="1" dirty="0" smtClean="0"/>
              <a:t>byte </a:t>
            </a:r>
            <a:r>
              <a:rPr lang="en-US" sz="2800" b="1" dirty="0" err="1"/>
              <a:t>readCard</a:t>
            </a:r>
            <a:r>
              <a:rPr lang="en-US" sz="2800" b="1" dirty="0"/>
              <a:t>[4]; </a:t>
            </a:r>
            <a:endParaRPr lang="el-GR" sz="2800" b="1" dirty="0" smtClean="0"/>
          </a:p>
          <a:p>
            <a:pPr marL="0" indent="0">
              <a:buNone/>
            </a:pPr>
            <a:r>
              <a:rPr lang="en-US" sz="2800" b="1" dirty="0" smtClean="0"/>
              <a:t>String </a:t>
            </a:r>
            <a:r>
              <a:rPr lang="en-US" sz="2800" b="1" dirty="0" err="1" smtClean="0"/>
              <a:t>MasterTag</a:t>
            </a:r>
            <a:r>
              <a:rPr lang="el-GR" sz="2800" b="1" dirty="0" smtClean="0"/>
              <a:t> </a:t>
            </a:r>
            <a:r>
              <a:rPr lang="en-US" sz="2800" b="1" dirty="0" smtClean="0"/>
              <a:t>=</a:t>
            </a:r>
            <a:r>
              <a:rPr lang="el-GR" sz="2800" b="1" dirty="0" smtClean="0"/>
              <a:t> </a:t>
            </a:r>
            <a:r>
              <a:rPr lang="en-US" sz="2800" b="1" dirty="0" smtClean="0"/>
              <a:t>"</a:t>
            </a:r>
            <a:r>
              <a:rPr lang="en-US" sz="2800" b="1" dirty="0"/>
              <a:t>23E79E44</a:t>
            </a:r>
            <a:r>
              <a:rPr lang="en-US" sz="2800" b="1" dirty="0" smtClean="0"/>
              <a:t>";</a:t>
            </a:r>
            <a:endParaRPr lang="el-GR" sz="2800" b="1" dirty="0" smtClean="0"/>
          </a:p>
          <a:p>
            <a:pPr marL="0" indent="0">
              <a:buNone/>
            </a:pPr>
            <a:r>
              <a:rPr lang="en-US" sz="2800" b="1" dirty="0"/>
              <a:t>String </a:t>
            </a:r>
            <a:r>
              <a:rPr lang="en-US" sz="2800" b="1" dirty="0" err="1"/>
              <a:t>tagID</a:t>
            </a:r>
            <a:r>
              <a:rPr lang="en-US" sz="2800" b="1" dirty="0"/>
              <a:t> = "";</a:t>
            </a:r>
            <a:endParaRPr lang="el-GR" sz="2800" b="1" dirty="0" smtClean="0"/>
          </a:p>
          <a:p>
            <a:pPr marL="0" indent="0">
              <a:buNone/>
            </a:pPr>
            <a:r>
              <a:rPr lang="el-GR" sz="2800" dirty="0" smtClean="0"/>
              <a:t>Δήλωση μεταβλητών.</a:t>
            </a:r>
          </a:p>
          <a:p>
            <a:pPr marL="0" indent="0">
              <a:buNone/>
            </a:pPr>
            <a:r>
              <a:rPr lang="el-GR" sz="2800" dirty="0" smtClean="0"/>
              <a:t>Αντικαθιστούμε το </a:t>
            </a:r>
            <a:r>
              <a:rPr lang="en-US" sz="2800" b="1" dirty="0" err="1" smtClean="0"/>
              <a:t>MasterTag</a:t>
            </a:r>
            <a:r>
              <a:rPr lang="el-GR" sz="2800" b="1" dirty="0" smtClean="0"/>
              <a:t> </a:t>
            </a:r>
            <a:r>
              <a:rPr lang="el-GR" sz="2800" dirty="0" smtClean="0"/>
              <a:t>με το </a:t>
            </a:r>
            <a:r>
              <a:rPr lang="en-US" sz="2800" dirty="0"/>
              <a:t>Tag </a:t>
            </a:r>
            <a:r>
              <a:rPr lang="en-US" sz="2800" dirty="0" smtClean="0"/>
              <a:t>ID</a:t>
            </a:r>
            <a:r>
              <a:rPr lang="el-GR" sz="2800" dirty="0" smtClean="0"/>
              <a:t> της κάρτας μας!</a:t>
            </a:r>
            <a:endParaRPr lang="en-US" sz="2800" dirty="0"/>
          </a:p>
          <a:p>
            <a:pPr>
              <a:buFont typeface="Wingdings" panose="05000000000000000000" pitchFamily="2" charset="2"/>
              <a:buChar char="q"/>
            </a:pPr>
            <a:r>
              <a:rPr lang="en-US" sz="2800" b="1" dirty="0"/>
              <a:t>MFRC522 mfrc522(SS_PIN, RST_PIN); </a:t>
            </a:r>
            <a:endParaRPr lang="el-GR" sz="2800" b="1" dirty="0" smtClean="0"/>
          </a:p>
          <a:p>
            <a:pPr marL="0" indent="0">
              <a:buNone/>
            </a:pPr>
            <a:r>
              <a:rPr lang="el-GR" sz="2800" dirty="0" smtClean="0"/>
              <a:t>Δημιουργία στιγμιότυπου.</a:t>
            </a:r>
          </a:p>
          <a:p>
            <a:pPr>
              <a:buFont typeface="Wingdings" panose="05000000000000000000" pitchFamily="2" charset="2"/>
              <a:buChar char="q"/>
            </a:pPr>
            <a:r>
              <a:rPr lang="en-US" sz="2800" b="1" dirty="0" err="1" smtClean="0"/>
              <a:t>SPI.begin</a:t>
            </a:r>
            <a:r>
              <a:rPr lang="en-US" sz="2800" b="1" dirty="0" smtClean="0"/>
              <a:t>();</a:t>
            </a:r>
            <a:r>
              <a:rPr lang="en-US" sz="2800" b="1" dirty="0"/>
              <a:t> </a:t>
            </a:r>
            <a:r>
              <a:rPr lang="en-US" sz="2800" b="1" dirty="0" smtClean="0"/>
              <a:t>//</a:t>
            </a:r>
            <a:r>
              <a:rPr lang="en-US" sz="2800" b="1" dirty="0"/>
              <a:t>SPI bus </a:t>
            </a:r>
            <a:endParaRPr lang="el-GR" sz="2800" b="1" dirty="0" smtClean="0"/>
          </a:p>
          <a:p>
            <a:pPr marL="0" indent="0">
              <a:buNone/>
            </a:pPr>
            <a:r>
              <a:rPr lang="el-GR" sz="2800" dirty="0" smtClean="0"/>
              <a:t>Εκκίνηση πρωτοκόλλου μέσα στη </a:t>
            </a:r>
            <a:r>
              <a:rPr lang="en-US" sz="2800" dirty="0" smtClean="0"/>
              <a:t>setup</a:t>
            </a:r>
            <a:r>
              <a:rPr lang="el-GR" sz="2800" dirty="0" smtClean="0"/>
              <a:t>.</a:t>
            </a:r>
            <a:endParaRPr lang="el-GR" sz="2800" dirty="0"/>
          </a:p>
          <a:p>
            <a:pPr>
              <a:buFont typeface="Wingdings" panose="05000000000000000000" pitchFamily="2" charset="2"/>
              <a:buChar char="q"/>
            </a:pPr>
            <a:r>
              <a:rPr lang="en-US" sz="2800" b="1" dirty="0" smtClean="0"/>
              <a:t>mfrc522.PCD_Init(); //</a:t>
            </a:r>
            <a:r>
              <a:rPr lang="en-US" sz="2800" b="1" dirty="0"/>
              <a:t>MFRC522 </a:t>
            </a:r>
            <a:endParaRPr lang="el-GR" sz="2800" b="1" dirty="0" smtClean="0"/>
          </a:p>
          <a:p>
            <a:pPr marL="0" indent="0">
              <a:buNone/>
            </a:pPr>
            <a:r>
              <a:rPr lang="el-GR" sz="2800" dirty="0" smtClean="0"/>
              <a:t>Εκκίνηση στιγμιότυπου μέσα στη </a:t>
            </a:r>
            <a:r>
              <a:rPr lang="en-US" sz="2800" dirty="0" smtClean="0"/>
              <a:t>setup.</a:t>
            </a:r>
            <a:endParaRPr lang="el-GR" sz="2800" dirty="0"/>
          </a:p>
        </p:txBody>
      </p:sp>
    </p:spTree>
    <p:extLst>
      <p:ext uri="{BB962C8B-B14F-4D97-AF65-F5344CB8AC3E}">
        <p14:creationId xmlns:p14="http://schemas.microsoft.com/office/powerpoint/2010/main" val="20749439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33245" y="286603"/>
            <a:ext cx="10422435" cy="1450757"/>
          </a:xfrm>
        </p:spPr>
        <p:txBody>
          <a:bodyPr/>
          <a:lstStyle/>
          <a:p>
            <a:r>
              <a:rPr lang="el-GR" dirty="0"/>
              <a:t>Βασικές εντολές</a:t>
            </a:r>
          </a:p>
        </p:txBody>
      </p:sp>
      <p:sp>
        <p:nvSpPr>
          <p:cNvPr id="3" name="Θέση περιεχομένου 2"/>
          <p:cNvSpPr>
            <a:spLocks noGrp="1"/>
          </p:cNvSpPr>
          <p:nvPr>
            <p:ph idx="1"/>
          </p:nvPr>
        </p:nvSpPr>
        <p:spPr>
          <a:xfrm>
            <a:off x="793630" y="1845733"/>
            <a:ext cx="10972800" cy="4537813"/>
          </a:xfrm>
        </p:spPr>
        <p:txBody>
          <a:bodyPr numCol="1"/>
          <a:lstStyle/>
          <a:p>
            <a:pPr>
              <a:buFont typeface="Wingdings" panose="05000000000000000000" pitchFamily="2" charset="2"/>
              <a:buChar char="q"/>
            </a:pPr>
            <a:r>
              <a:rPr lang="en-US" sz="2800" b="1" dirty="0"/>
              <a:t>while (</a:t>
            </a:r>
            <a:r>
              <a:rPr lang="en-US" sz="2800" b="1" dirty="0" err="1"/>
              <a:t>getID</a:t>
            </a:r>
            <a:r>
              <a:rPr lang="en-US" sz="2800" b="1" dirty="0" smtClean="0"/>
              <a:t>())</a:t>
            </a:r>
          </a:p>
          <a:p>
            <a:pPr marL="0" indent="0">
              <a:buNone/>
            </a:pPr>
            <a:r>
              <a:rPr lang="el-GR" sz="2800" dirty="0" smtClean="0"/>
              <a:t>Τρέχει όσο λαμβάνω κάποιο </a:t>
            </a:r>
            <a:r>
              <a:rPr lang="en-US" sz="2800" dirty="0" smtClean="0"/>
              <a:t>tag id.</a:t>
            </a:r>
            <a:endParaRPr lang="en-US" sz="2800" b="1" dirty="0"/>
          </a:p>
          <a:p>
            <a:pPr>
              <a:buFont typeface="Wingdings" panose="05000000000000000000" pitchFamily="2" charset="2"/>
              <a:buChar char="q"/>
            </a:pPr>
            <a:r>
              <a:rPr lang="en-US" sz="2800" b="1" dirty="0"/>
              <a:t>if (</a:t>
            </a:r>
            <a:r>
              <a:rPr lang="en-US" sz="2800" b="1" dirty="0" err="1"/>
              <a:t>tagID</a:t>
            </a:r>
            <a:r>
              <a:rPr lang="en-US" sz="2800" b="1" dirty="0"/>
              <a:t> == </a:t>
            </a:r>
            <a:r>
              <a:rPr lang="en-US" sz="2800" b="1" dirty="0" err="1"/>
              <a:t>MasterTag</a:t>
            </a:r>
            <a:r>
              <a:rPr lang="en-US" sz="2800" b="1" dirty="0" smtClean="0"/>
              <a:t>){</a:t>
            </a:r>
          </a:p>
          <a:p>
            <a:pPr marL="0" indent="0">
              <a:buNone/>
            </a:pPr>
            <a:r>
              <a:rPr lang="el-GR" sz="2800" dirty="0" smtClean="0"/>
              <a:t>Έλεγχος αν το </a:t>
            </a:r>
            <a:r>
              <a:rPr lang="en-US" sz="2800" b="1" dirty="0" err="1" smtClean="0"/>
              <a:t>tagID</a:t>
            </a:r>
            <a:r>
              <a:rPr lang="el-GR" sz="2800" b="1" dirty="0" smtClean="0"/>
              <a:t> </a:t>
            </a:r>
            <a:r>
              <a:rPr lang="el-GR" sz="2800" dirty="0" smtClean="0"/>
              <a:t>που διαβάζουμε είναι το ίδιο με το </a:t>
            </a:r>
            <a:r>
              <a:rPr lang="en-US" sz="2800" b="1" dirty="0" err="1" smtClean="0"/>
              <a:t>MasterTag</a:t>
            </a:r>
            <a:r>
              <a:rPr lang="el-GR" sz="2800" b="1" dirty="0" smtClean="0"/>
              <a:t> </a:t>
            </a:r>
            <a:r>
              <a:rPr lang="el-GR" sz="2800" dirty="0" err="1" smtClean="0"/>
              <a:t>πουαντιστοιχεί</a:t>
            </a:r>
            <a:r>
              <a:rPr lang="el-GR" sz="2800" dirty="0" smtClean="0"/>
              <a:t> στην κάρτα μας.</a:t>
            </a:r>
          </a:p>
          <a:p>
            <a:pPr marL="0" indent="0">
              <a:buNone/>
            </a:pPr>
            <a:r>
              <a:rPr lang="el-GR" sz="2800" dirty="0" smtClean="0"/>
              <a:t>Στην ουσία ελέγχει αν η κάρτα είναι η δικιά μας.</a:t>
            </a:r>
          </a:p>
          <a:p>
            <a:pPr>
              <a:buFont typeface="Wingdings" panose="05000000000000000000" pitchFamily="2" charset="2"/>
              <a:buChar char="q"/>
            </a:pPr>
            <a:r>
              <a:rPr lang="en-US" sz="2800" b="1" dirty="0" err="1"/>
              <a:t>boolean</a:t>
            </a:r>
            <a:r>
              <a:rPr lang="en-US" sz="2800" b="1" dirty="0"/>
              <a:t> </a:t>
            </a:r>
            <a:r>
              <a:rPr lang="en-US" sz="2800" b="1" dirty="0" err="1"/>
              <a:t>getID</a:t>
            </a:r>
            <a:r>
              <a:rPr lang="en-US" sz="2800" b="1" dirty="0" smtClean="0"/>
              <a:t>()</a:t>
            </a:r>
            <a:r>
              <a:rPr lang="el-GR" sz="2800" b="1" dirty="0" smtClean="0"/>
              <a:t>{…}</a:t>
            </a:r>
            <a:endParaRPr lang="en-US" sz="2800" b="1" dirty="0"/>
          </a:p>
          <a:p>
            <a:pPr marL="0" indent="0">
              <a:buNone/>
            </a:pPr>
            <a:r>
              <a:rPr lang="el-GR" sz="2800" dirty="0"/>
              <a:t>Συνάρτηση που διαβάζει ένα νέο </a:t>
            </a:r>
            <a:r>
              <a:rPr lang="en-US" sz="2800" dirty="0"/>
              <a:t>tag id </a:t>
            </a:r>
            <a:r>
              <a:rPr lang="el-GR" sz="2800" dirty="0"/>
              <a:t>που είναι διαθέσιμο.</a:t>
            </a:r>
          </a:p>
          <a:p>
            <a:pPr marL="0" indent="0">
              <a:buNone/>
            </a:pPr>
            <a:endParaRPr lang="en-US" sz="2800" dirty="0"/>
          </a:p>
          <a:p>
            <a:endParaRPr lang="el-GR" dirty="0"/>
          </a:p>
        </p:txBody>
      </p:sp>
    </p:spTree>
    <p:extLst>
      <p:ext uri="{BB962C8B-B14F-4D97-AF65-F5344CB8AC3E}">
        <p14:creationId xmlns:p14="http://schemas.microsoft.com/office/powerpoint/2010/main" val="24934156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15993" y="286603"/>
            <a:ext cx="10439688" cy="1450757"/>
          </a:xfrm>
        </p:spPr>
        <p:txBody>
          <a:bodyPr/>
          <a:lstStyle/>
          <a:p>
            <a:r>
              <a:rPr lang="el-GR" dirty="0"/>
              <a:t>Βασικές εντολές</a:t>
            </a:r>
          </a:p>
        </p:txBody>
      </p:sp>
      <p:sp>
        <p:nvSpPr>
          <p:cNvPr id="3" name="Θέση περιεχομένου 2"/>
          <p:cNvSpPr>
            <a:spLocks noGrp="1"/>
          </p:cNvSpPr>
          <p:nvPr>
            <p:ph idx="1"/>
          </p:nvPr>
        </p:nvSpPr>
        <p:spPr>
          <a:xfrm>
            <a:off x="802257" y="1845734"/>
            <a:ext cx="10981425" cy="4520560"/>
          </a:xfrm>
        </p:spPr>
        <p:txBody>
          <a:bodyPr>
            <a:normAutofit/>
          </a:bodyPr>
          <a:lstStyle/>
          <a:p>
            <a:pPr marL="0" indent="0">
              <a:buNone/>
            </a:pPr>
            <a:r>
              <a:rPr lang="en-US" dirty="0">
                <a:solidFill>
                  <a:srgbClr val="008000"/>
                </a:solidFill>
                <a:latin typeface="Courier New" panose="02070309020205020404" pitchFamily="49" charset="0"/>
              </a:rPr>
              <a:t>//Function</a:t>
            </a:r>
          </a:p>
          <a:p>
            <a:pPr marL="0" indent="0">
              <a:buNone/>
            </a:pPr>
            <a:r>
              <a:rPr lang="en-US" dirty="0">
                <a:solidFill>
                  <a:srgbClr val="008000"/>
                </a:solidFill>
                <a:latin typeface="Courier New" panose="02070309020205020404" pitchFamily="49" charset="0"/>
              </a:rPr>
              <a:t>//Read new tag if available </a:t>
            </a:r>
            <a:endParaRPr lang="el-GR" dirty="0">
              <a:solidFill>
                <a:srgbClr val="008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boolean</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getID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a:solidFill>
                  <a:srgbClr val="008000"/>
                </a:solidFill>
                <a:latin typeface="Courier New" panose="02070309020205020404" pitchFamily="49" charset="0"/>
              </a:rPr>
              <a:t>// Getting ready for Reading PICCs </a:t>
            </a:r>
            <a:endParaRPr lang="el-GR" dirty="0">
              <a:solidFill>
                <a:srgbClr val="008000"/>
              </a:solidFill>
              <a:latin typeface="Courier New" panose="02070309020205020404" pitchFamily="49" charset="0"/>
            </a:endParaRPr>
          </a:p>
          <a:p>
            <a:pPr marL="0" indent="0">
              <a:buNone/>
            </a:pP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mfrc522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PICC_IsNewCardPresent</a:t>
            </a:r>
            <a:r>
              <a:rPr lang="en-US" b="1" dirty="0">
                <a:solidFill>
                  <a:srgbClr val="000080"/>
                </a:solidFill>
                <a:latin typeface="Courier New" panose="02070309020205020404" pitchFamily="49" charset="0"/>
              </a:rPr>
              <a:t>()){</a:t>
            </a:r>
            <a:endParaRPr lang="el-GR" b="1" dirty="0">
              <a:solidFill>
                <a:srgbClr val="000080"/>
              </a:solidFill>
              <a:latin typeface="Courier New" panose="02070309020205020404" pitchFamily="49" charset="0"/>
            </a:endParaRPr>
          </a:p>
          <a:p>
            <a:pPr marL="0" indent="0">
              <a:buNone/>
            </a:pPr>
            <a:r>
              <a:rPr lang="en-US" dirty="0">
                <a:solidFill>
                  <a:srgbClr val="008000"/>
                </a:solidFill>
                <a:latin typeface="Courier New" panose="02070309020205020404" pitchFamily="49" charset="0"/>
              </a:rPr>
              <a:t>//If a new PICC placed to RFID reader </a:t>
            </a:r>
            <a:r>
              <a:rPr lang="el-GR" dirty="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continue </a:t>
            </a:r>
            <a:endParaRPr lang="el-GR" dirty="0">
              <a:solidFill>
                <a:srgbClr val="008000"/>
              </a:solidFill>
              <a:latin typeface="Courier New" panose="02070309020205020404" pitchFamily="49" charset="0"/>
            </a:endParaRPr>
          </a:p>
          <a:p>
            <a:pPr marL="0" indent="0">
              <a:buNone/>
            </a:pPr>
            <a:r>
              <a:rPr lang="en-US" b="1" dirty="0">
                <a:solidFill>
                  <a:srgbClr val="0000FF"/>
                </a:solidFill>
                <a:latin typeface="Courier New" panose="02070309020205020404" pitchFamily="49" charset="0"/>
              </a:rPr>
              <a:t>return</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false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mfrc522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PICC_ReadCardSerial</a:t>
            </a:r>
            <a:r>
              <a:rPr lang="en-US" b="1" dirty="0">
                <a:solidFill>
                  <a:srgbClr val="000080"/>
                </a:solidFill>
                <a:latin typeface="Courier New" panose="02070309020205020404" pitchFamily="49" charset="0"/>
              </a:rPr>
              <a:t>()){</a:t>
            </a:r>
            <a:endParaRPr lang="el-GR" b="1" dirty="0">
              <a:solidFill>
                <a:srgbClr val="000080"/>
              </a:solidFill>
              <a:latin typeface="Courier New" panose="02070309020205020404" pitchFamily="49" charset="0"/>
            </a:endParaRPr>
          </a:p>
          <a:p>
            <a:pPr marL="0" indent="0">
              <a:buNone/>
            </a:pPr>
            <a:r>
              <a:rPr lang="en-US" dirty="0">
                <a:solidFill>
                  <a:srgbClr val="008000"/>
                </a:solidFill>
                <a:latin typeface="Courier New" panose="02070309020205020404" pitchFamily="49" charset="0"/>
              </a:rPr>
              <a:t>//Since a PICC placed get Serial and continue </a:t>
            </a:r>
            <a:endParaRPr lang="el-GR" dirty="0">
              <a:solidFill>
                <a:srgbClr val="008000"/>
              </a:solidFill>
              <a:latin typeface="Courier New" panose="02070309020205020404" pitchFamily="49" charset="0"/>
            </a:endParaRPr>
          </a:p>
          <a:p>
            <a:pPr marL="0" indent="0">
              <a:buNone/>
            </a:pPr>
            <a:r>
              <a:rPr lang="en-US" b="1" dirty="0">
                <a:solidFill>
                  <a:srgbClr val="0000FF"/>
                </a:solidFill>
                <a:latin typeface="Courier New" panose="02070309020205020404" pitchFamily="49" charset="0"/>
              </a:rPr>
              <a:t>return</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false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endParaRPr lang="el-GR" dirty="0">
              <a:solidFill>
                <a:srgbClr val="000000"/>
              </a:solidFill>
              <a:latin typeface="Courier New" panose="02070309020205020404" pitchFamily="49" charset="0"/>
            </a:endParaRPr>
          </a:p>
          <a:p>
            <a:endParaRPr lang="el-GR" dirty="0"/>
          </a:p>
        </p:txBody>
      </p:sp>
    </p:spTree>
    <p:extLst>
      <p:ext uri="{BB962C8B-B14F-4D97-AF65-F5344CB8AC3E}">
        <p14:creationId xmlns:p14="http://schemas.microsoft.com/office/powerpoint/2010/main" val="24713967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690113" y="286603"/>
            <a:ext cx="10465567" cy="1450757"/>
          </a:xfrm>
        </p:spPr>
        <p:txBody>
          <a:bodyPr/>
          <a:lstStyle/>
          <a:p>
            <a:r>
              <a:rPr lang="el-GR" dirty="0"/>
              <a:t>Βασικές εντολές</a:t>
            </a:r>
            <a:endParaRPr lang="el-GR" dirty="0"/>
          </a:p>
        </p:txBody>
      </p:sp>
      <p:sp>
        <p:nvSpPr>
          <p:cNvPr id="3" name="Θέση περιεχομένου 2"/>
          <p:cNvSpPr>
            <a:spLocks noGrp="1"/>
          </p:cNvSpPr>
          <p:nvPr>
            <p:ph idx="1"/>
          </p:nvPr>
        </p:nvSpPr>
        <p:spPr>
          <a:xfrm>
            <a:off x="828136" y="1737360"/>
            <a:ext cx="11067690" cy="4654814"/>
          </a:xfrm>
        </p:spPr>
        <p:txBody>
          <a:bodyPr>
            <a:normAutofit/>
          </a:bodyPr>
          <a:lstStyle/>
          <a:p>
            <a:pPr marL="0" indent="0">
              <a:buNone/>
            </a:pPr>
            <a:r>
              <a:rPr lang="en-US" dirty="0" err="1" smtClean="0">
                <a:solidFill>
                  <a:srgbClr val="000000"/>
                </a:solidFill>
                <a:latin typeface="Courier New" panose="02070309020205020404" pitchFamily="49" charset="0"/>
              </a:rPr>
              <a:t>tagID</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uint8_t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The MIFARE PICCs that we use have 4 byte UID </a:t>
            </a:r>
            <a:endParaRPr lang="en-US" dirty="0" smtClean="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readCard</a:t>
            </a:r>
            <a:r>
              <a:rPr lang="en-US" dirty="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i</a:t>
            </a:r>
            <a:r>
              <a:rPr lang="en-US" dirty="0" smtClean="0">
                <a:solidFill>
                  <a:srgbClr val="008000"/>
                </a:solidFill>
                <a:latin typeface="Courier New" panose="02070309020205020404" pitchFamily="49" charset="0"/>
              </a:rPr>
              <a:t>]</a:t>
            </a: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mfrc522.uid.uidByte[</a:t>
            </a:r>
            <a:r>
              <a:rPr lang="en-US" dirty="0" err="1" smtClean="0">
                <a:solidFill>
                  <a:srgbClr val="008000"/>
                </a:solidFill>
                <a:latin typeface="Courier New" panose="02070309020205020404" pitchFamily="49" charset="0"/>
              </a:rPr>
              <a:t>i</a:t>
            </a:r>
            <a:r>
              <a:rPr lang="en-US" dirty="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tagID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concat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String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mfrc522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uid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uidByte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HEX</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Adds the 4 bytes in a single String variable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tagID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toUpperCase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mfrc522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PICC_HaltA</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//Stop reading </a:t>
            </a:r>
            <a:endParaRPr lang="el-GR"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true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88106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Gas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781026" y="2558362"/>
            <a:ext cx="4258814" cy="2223774"/>
          </a:xfrm>
          <a:prstGeom prst="rect">
            <a:avLst/>
          </a:prstGeom>
        </p:spPr>
      </p:pic>
      <p:sp>
        <p:nvSpPr>
          <p:cNvPr id="5" name="TextBox 4"/>
          <p:cNvSpPr txBox="1"/>
          <p:nvPr/>
        </p:nvSpPr>
        <p:spPr>
          <a:xfrm>
            <a:off x="1097279" y="1846054"/>
            <a:ext cx="6830395" cy="4401205"/>
          </a:xfrm>
          <a:prstGeom prst="rect">
            <a:avLst/>
          </a:prstGeom>
          <a:noFill/>
        </p:spPr>
        <p:txBody>
          <a:bodyPr wrap="square" rtlCol="0">
            <a:spAutoFit/>
          </a:bodyPr>
          <a:lstStyle/>
          <a:p>
            <a:r>
              <a:rPr lang="el-GR" sz="2800" dirty="0"/>
              <a:t>Για να </a:t>
            </a:r>
            <a:r>
              <a:rPr lang="el-GR" sz="2800" dirty="0" smtClean="0"/>
              <a:t>καλιμπράρουμε </a:t>
            </a:r>
            <a:r>
              <a:rPr lang="el-GR" sz="2800" dirty="0"/>
              <a:t>τον αισθητήρα αερίου, </a:t>
            </a:r>
            <a:r>
              <a:rPr lang="el-GR" sz="2800" dirty="0" smtClean="0"/>
              <a:t>μπορούμε </a:t>
            </a:r>
            <a:r>
              <a:rPr lang="el-GR" sz="2800" dirty="0"/>
              <a:t>να </a:t>
            </a:r>
            <a:r>
              <a:rPr lang="el-GR" sz="2800" dirty="0" smtClean="0"/>
              <a:t>τον κρατήσουμε κοντά </a:t>
            </a:r>
            <a:r>
              <a:rPr lang="el-GR" sz="2800" dirty="0"/>
              <a:t>στον </a:t>
            </a:r>
            <a:r>
              <a:rPr lang="el-GR" sz="2800" dirty="0" smtClean="0"/>
              <a:t>καπνό/αέριο </a:t>
            </a:r>
            <a:r>
              <a:rPr lang="el-GR" sz="2800" dirty="0"/>
              <a:t>που </a:t>
            </a:r>
            <a:r>
              <a:rPr lang="el-GR" sz="2800" dirty="0" smtClean="0"/>
              <a:t>θέλουμε </a:t>
            </a:r>
            <a:r>
              <a:rPr lang="el-GR" sz="2800" dirty="0"/>
              <a:t>να </a:t>
            </a:r>
            <a:r>
              <a:rPr lang="el-GR" sz="2800" dirty="0" smtClean="0"/>
              <a:t>ανιχνεύσουμε </a:t>
            </a:r>
            <a:r>
              <a:rPr lang="el-GR" sz="2800" dirty="0"/>
              <a:t>και να </a:t>
            </a:r>
            <a:r>
              <a:rPr lang="el-GR" sz="2800" dirty="0" smtClean="0"/>
              <a:t>συνεχίσ</a:t>
            </a:r>
            <a:r>
              <a:rPr lang="el-GR" sz="2800" dirty="0"/>
              <a:t>ουμε</a:t>
            </a:r>
            <a:r>
              <a:rPr lang="el-GR" sz="2800" dirty="0" smtClean="0"/>
              <a:t> </a:t>
            </a:r>
            <a:r>
              <a:rPr lang="el-GR" sz="2800" dirty="0"/>
              <a:t>να </a:t>
            </a:r>
            <a:r>
              <a:rPr lang="el-GR" sz="2800" dirty="0" smtClean="0"/>
              <a:t>περιστρέφ</a:t>
            </a:r>
            <a:r>
              <a:rPr lang="el-GR" sz="2800" dirty="0"/>
              <a:t>ουμε</a:t>
            </a:r>
            <a:r>
              <a:rPr lang="el-GR" sz="2800" dirty="0" smtClean="0"/>
              <a:t> </a:t>
            </a:r>
            <a:r>
              <a:rPr lang="el-GR" sz="2800" dirty="0"/>
              <a:t>το ποτενσιόμετρο έως ότου αρχίσει να ανάβει το κόκκινο LED στη μονάδα. </a:t>
            </a:r>
            <a:r>
              <a:rPr lang="el-GR" sz="2800" dirty="0" smtClean="0"/>
              <a:t>Γυρνάμε </a:t>
            </a:r>
            <a:r>
              <a:rPr lang="el-GR" sz="2800" dirty="0"/>
              <a:t>τη βίδα </a:t>
            </a:r>
            <a:r>
              <a:rPr lang="el-GR" sz="2800" b="1" dirty="0"/>
              <a:t>δεξιόστροφα για να </a:t>
            </a:r>
            <a:r>
              <a:rPr lang="el-GR" sz="2800" b="1" dirty="0" smtClean="0"/>
              <a:t>αυξήσ</a:t>
            </a:r>
            <a:r>
              <a:rPr lang="el-GR" sz="2800" b="1" dirty="0"/>
              <a:t>ουμε</a:t>
            </a:r>
            <a:r>
              <a:rPr lang="el-GR" sz="2800" b="1" dirty="0" smtClean="0"/>
              <a:t> </a:t>
            </a:r>
            <a:r>
              <a:rPr lang="el-GR" sz="2800" b="1" dirty="0"/>
              <a:t>την ευαισθησία</a:t>
            </a:r>
            <a:r>
              <a:rPr lang="el-GR" sz="2800" dirty="0"/>
              <a:t> ή </a:t>
            </a:r>
            <a:r>
              <a:rPr lang="el-GR" sz="2800" b="1" dirty="0"/>
              <a:t>αριστερόστροφα για να </a:t>
            </a:r>
            <a:r>
              <a:rPr lang="el-GR" sz="2800" b="1" dirty="0" smtClean="0"/>
              <a:t>μειώσ</a:t>
            </a:r>
            <a:r>
              <a:rPr lang="el-GR" sz="2800" b="1" dirty="0"/>
              <a:t>ουμε</a:t>
            </a:r>
            <a:r>
              <a:rPr lang="el-GR" sz="2800" b="1" dirty="0" smtClean="0"/>
              <a:t> </a:t>
            </a:r>
            <a:r>
              <a:rPr lang="el-GR" sz="2800" b="1" dirty="0"/>
              <a:t>την ευαισθησία</a:t>
            </a:r>
            <a:r>
              <a:rPr lang="el-GR" sz="2800" dirty="0" smtClean="0"/>
              <a:t>.</a:t>
            </a:r>
            <a:endParaRPr lang="el-GR" sz="2800" dirty="0"/>
          </a:p>
        </p:txBody>
      </p:sp>
    </p:spTree>
    <p:extLst>
      <p:ext uri="{BB962C8B-B14F-4D97-AF65-F5344CB8AC3E}">
        <p14:creationId xmlns:p14="http://schemas.microsoft.com/office/powerpoint/2010/main" val="24090844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a:t>7</a:t>
            </a:r>
            <a:endParaRPr lang="el-GR" dirty="0"/>
          </a:p>
        </p:txBody>
      </p:sp>
      <p:sp>
        <p:nvSpPr>
          <p:cNvPr id="3" name="Θέση περιεχομένου 2"/>
          <p:cNvSpPr>
            <a:spLocks noGrp="1"/>
          </p:cNvSpPr>
          <p:nvPr>
            <p:ph idx="1"/>
          </p:nvPr>
        </p:nvSpPr>
        <p:spPr>
          <a:xfrm>
            <a:off x="1097280" y="1845734"/>
            <a:ext cx="10728374" cy="4449558"/>
          </a:xfrm>
        </p:spPr>
        <p:txBody>
          <a:bodyPr numCol="2">
            <a:normAutofit fontScale="85000" lnSpcReduction="10000"/>
          </a:bodyPr>
          <a:lstStyle/>
          <a:p>
            <a:r>
              <a:rPr lang="el-GR" sz="3000" dirty="0" smtClean="0"/>
              <a:t>Να τυπώνεται σε μια οθόνη </a:t>
            </a:r>
            <a:r>
              <a:rPr lang="en-US" sz="3000" dirty="0" smtClean="0"/>
              <a:t>LCD</a:t>
            </a:r>
            <a:r>
              <a:rPr lang="el-GR" sz="3000" dirty="0" smtClean="0"/>
              <a:t>:</a:t>
            </a:r>
          </a:p>
          <a:p>
            <a:r>
              <a:rPr lang="en-US" sz="3000" dirty="0" smtClean="0"/>
              <a:t>" </a:t>
            </a:r>
            <a:r>
              <a:rPr lang="en-US" sz="3000" dirty="0"/>
              <a:t>Access Control </a:t>
            </a:r>
            <a:r>
              <a:rPr lang="en-US" sz="3000" dirty="0" smtClean="0"/>
              <a:t>"  </a:t>
            </a:r>
            <a:endParaRPr lang="el-GR" sz="3000" dirty="0" smtClean="0"/>
          </a:p>
          <a:p>
            <a:r>
              <a:rPr lang="en-US" sz="3000" dirty="0" smtClean="0"/>
              <a:t>"Scan </a:t>
            </a:r>
            <a:r>
              <a:rPr lang="en-US" sz="3000" dirty="0"/>
              <a:t>Your Card</a:t>
            </a:r>
            <a:r>
              <a:rPr lang="en-US" sz="3000" dirty="0" smtClean="0"/>
              <a:t>&gt;&gt;</a:t>
            </a:r>
            <a:r>
              <a:rPr lang="en-US" sz="3000" dirty="0"/>
              <a:t> "</a:t>
            </a:r>
            <a:endParaRPr lang="el-GR" sz="3000" dirty="0" smtClean="0"/>
          </a:p>
          <a:p>
            <a:r>
              <a:rPr lang="el-GR" sz="3000" dirty="0" smtClean="0"/>
              <a:t>Αν εντοπιστεί η σωστή ετικέτα να τυπώνεται:</a:t>
            </a:r>
          </a:p>
          <a:p>
            <a:r>
              <a:rPr lang="en-US" sz="3000" dirty="0"/>
              <a:t>" Access Granted</a:t>
            </a:r>
            <a:r>
              <a:rPr lang="en-US" sz="3000" dirty="0" smtClean="0"/>
              <a:t>!</a:t>
            </a:r>
            <a:r>
              <a:rPr lang="en-US" sz="3000" dirty="0"/>
              <a:t> "</a:t>
            </a:r>
            <a:endParaRPr lang="el-GR" sz="3000" dirty="0" smtClean="0"/>
          </a:p>
          <a:p>
            <a:r>
              <a:rPr lang="en-US" sz="3000" dirty="0"/>
              <a:t>" </a:t>
            </a:r>
            <a:r>
              <a:rPr lang="en-US" sz="3000" dirty="0" smtClean="0"/>
              <a:t>ID : … </a:t>
            </a:r>
            <a:r>
              <a:rPr lang="en-US" sz="3000" dirty="0"/>
              <a:t>"</a:t>
            </a:r>
            <a:endParaRPr lang="el-GR" sz="3000" dirty="0"/>
          </a:p>
          <a:p>
            <a:pPr marL="0" indent="0">
              <a:buNone/>
            </a:pPr>
            <a:endParaRPr lang="en-US" sz="3000" dirty="0" smtClean="0"/>
          </a:p>
          <a:p>
            <a:r>
              <a:rPr lang="el-GR" sz="3000" dirty="0" smtClean="0"/>
              <a:t>Αλλιώς, να τυπώνεται:</a:t>
            </a:r>
            <a:endParaRPr lang="en-US" sz="3000" dirty="0"/>
          </a:p>
          <a:p>
            <a:r>
              <a:rPr lang="en-US" sz="3000" dirty="0" smtClean="0"/>
              <a:t>" </a:t>
            </a:r>
            <a:r>
              <a:rPr lang="en-US" sz="3000" dirty="0"/>
              <a:t>Access Denied</a:t>
            </a:r>
            <a:r>
              <a:rPr lang="en-US" sz="3000" dirty="0" smtClean="0"/>
              <a:t>!" </a:t>
            </a:r>
            <a:endParaRPr lang="en-US" sz="3000" dirty="0"/>
          </a:p>
          <a:p>
            <a:r>
              <a:rPr lang="en-US" sz="3000" dirty="0"/>
              <a:t>" ID : … </a:t>
            </a:r>
            <a:r>
              <a:rPr lang="en-US" sz="3000" dirty="0" smtClean="0"/>
              <a:t>«</a:t>
            </a:r>
          </a:p>
          <a:p>
            <a:endParaRPr lang="el-GR" sz="3000" dirty="0"/>
          </a:p>
          <a:p>
            <a:r>
              <a:rPr lang="el-GR" sz="3000" dirty="0" smtClean="0"/>
              <a:t>Υλικά:</a:t>
            </a:r>
          </a:p>
          <a:p>
            <a:pPr>
              <a:buFont typeface="Wingdings" panose="05000000000000000000" pitchFamily="2" charset="2"/>
              <a:buChar char="Ø"/>
            </a:pPr>
            <a:r>
              <a:rPr lang="en-US" sz="3000" dirty="0" smtClean="0"/>
              <a:t>RFID module</a:t>
            </a:r>
          </a:p>
          <a:p>
            <a:pPr>
              <a:buFont typeface="Wingdings" panose="05000000000000000000" pitchFamily="2" charset="2"/>
              <a:buChar char="Ø"/>
            </a:pPr>
            <a:r>
              <a:rPr lang="en-US" sz="3000" dirty="0" smtClean="0"/>
              <a:t>LCD screen</a:t>
            </a:r>
            <a:r>
              <a:rPr lang="en-US" sz="3000" dirty="0"/>
              <a:t>(</a:t>
            </a:r>
            <a:r>
              <a:rPr lang="el-GR" sz="3000" dirty="0"/>
              <a:t>και αντίσταση 220 </a:t>
            </a:r>
            <a:r>
              <a:rPr lang="en-US" sz="3000" dirty="0"/>
              <a:t>ohm)</a:t>
            </a:r>
          </a:p>
          <a:p>
            <a:pPr>
              <a:buFont typeface="Wingdings" panose="05000000000000000000" pitchFamily="2" charset="2"/>
              <a:buChar char="Ø"/>
            </a:pPr>
            <a:r>
              <a:rPr lang="el-GR" sz="3000" dirty="0"/>
              <a:t>Ποτενσιόμετρο</a:t>
            </a:r>
            <a:endParaRPr lang="en-US" sz="3000" dirty="0"/>
          </a:p>
          <a:p>
            <a:pPr>
              <a:buFont typeface="Wingdings" panose="05000000000000000000" pitchFamily="2" charset="2"/>
              <a:buChar char="Ø"/>
            </a:pPr>
            <a:endParaRPr lang="en-US" sz="2800" dirty="0" smtClean="0"/>
          </a:p>
          <a:p>
            <a:pPr>
              <a:buFont typeface="Wingdings" panose="05000000000000000000" pitchFamily="2" charset="2"/>
              <a:buChar char="Ø"/>
            </a:pPr>
            <a:endParaRPr lang="el-GR" sz="2800" dirty="0"/>
          </a:p>
        </p:txBody>
      </p:sp>
    </p:spTree>
    <p:extLst>
      <p:ext uri="{BB962C8B-B14F-4D97-AF65-F5344CB8AC3E}">
        <p14:creationId xmlns:p14="http://schemas.microsoft.com/office/powerpoint/2010/main" val="29822901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a:t>7</a:t>
            </a:r>
            <a:endParaRPr lang="el-GR" dirty="0"/>
          </a:p>
        </p:txBody>
      </p:sp>
      <p:pic>
        <p:nvPicPr>
          <p:cNvPr id="6" name="Εικόνα 5"/>
          <p:cNvPicPr>
            <a:picLocks noChangeAspect="1"/>
          </p:cNvPicPr>
          <p:nvPr/>
        </p:nvPicPr>
        <p:blipFill rotWithShape="1">
          <a:blip r:embed="rId2"/>
          <a:srcRect l="1534"/>
          <a:stretch/>
        </p:blipFill>
        <p:spPr>
          <a:xfrm>
            <a:off x="123092" y="1978270"/>
            <a:ext cx="11849237" cy="3986875"/>
          </a:xfrm>
          <a:prstGeom prst="rect">
            <a:avLst/>
          </a:prstGeom>
        </p:spPr>
      </p:pic>
    </p:spTree>
    <p:extLst>
      <p:ext uri="{BB962C8B-B14F-4D97-AF65-F5344CB8AC3E}">
        <p14:creationId xmlns:p14="http://schemas.microsoft.com/office/powerpoint/2010/main" val="34284710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7638" y="286603"/>
            <a:ext cx="11078042" cy="1450757"/>
          </a:xfrm>
        </p:spPr>
        <p:txBody>
          <a:bodyPr/>
          <a:lstStyle/>
          <a:p>
            <a:r>
              <a:rPr lang="en-US" dirty="0"/>
              <a:t>Project</a:t>
            </a:r>
            <a:r>
              <a:rPr lang="el-GR" dirty="0"/>
              <a:t> </a:t>
            </a:r>
            <a:r>
              <a:rPr lang="en-US" dirty="0"/>
              <a:t>7</a:t>
            </a:r>
            <a:endParaRPr lang="el-GR" dirty="0"/>
          </a:p>
        </p:txBody>
      </p:sp>
      <p:sp>
        <p:nvSpPr>
          <p:cNvPr id="3" name="Θέση περιεχομένου 2"/>
          <p:cNvSpPr>
            <a:spLocks noGrp="1"/>
          </p:cNvSpPr>
          <p:nvPr>
            <p:ph idx="1"/>
          </p:nvPr>
        </p:nvSpPr>
        <p:spPr>
          <a:xfrm>
            <a:off x="155275" y="1845733"/>
            <a:ext cx="11913079" cy="4417043"/>
          </a:xfrm>
        </p:spPr>
        <p:txBody>
          <a:bodyPr numCol="2">
            <a:normAutofit/>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SPI.h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&lt;MFRC522.h&gt;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LiquidCrystal.h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RST_PIN 9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SS_PIN 10 </a:t>
            </a:r>
            <a:endParaRPr lang="el-GR" dirty="0" smtClean="0">
              <a:solidFill>
                <a:srgbClr val="804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err="1">
                <a:solidFill>
                  <a:srgbClr val="000000"/>
                </a:solidFill>
                <a:latin typeface="Courier New" panose="02070309020205020404" pitchFamily="49" charset="0"/>
              </a:rPr>
              <a:t>readCard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String </a:t>
            </a:r>
            <a:r>
              <a:rPr lang="en-US" dirty="0" err="1">
                <a:solidFill>
                  <a:srgbClr val="000000"/>
                </a:solidFill>
                <a:latin typeface="Courier New" panose="02070309020205020404" pitchFamily="49" charset="0"/>
              </a:rPr>
              <a:t>MasterTag</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"23E79E44</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REPLACE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this </a:t>
            </a:r>
            <a:r>
              <a:rPr lang="en-US" dirty="0">
                <a:solidFill>
                  <a:srgbClr val="008000"/>
                </a:solidFill>
                <a:latin typeface="Courier New" panose="02070309020205020404" pitchFamily="49" charset="0"/>
              </a:rPr>
              <a:t>Tag ID with your Tag ID!!! </a:t>
            </a:r>
            <a:r>
              <a:rPr lang="en-US" dirty="0">
                <a:solidFill>
                  <a:srgbClr val="000000"/>
                </a:solidFill>
                <a:latin typeface="Courier New" panose="02070309020205020404" pitchFamily="49" charset="0"/>
              </a:rPr>
              <a:t>String </a:t>
            </a:r>
            <a:r>
              <a:rPr lang="en-US" dirty="0" err="1">
                <a:solidFill>
                  <a:srgbClr val="000000"/>
                </a:solidFill>
                <a:latin typeface="Courier New" panose="02070309020205020404" pitchFamily="49" charset="0"/>
              </a:rPr>
              <a:t>tagID</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Create instances </a:t>
            </a:r>
            <a:endParaRPr lang="el-GR"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MFRC522 </a:t>
            </a:r>
            <a:r>
              <a:rPr lang="en-US" dirty="0">
                <a:solidFill>
                  <a:srgbClr val="000000"/>
                </a:solidFill>
                <a:latin typeface="Courier New" panose="02070309020205020404" pitchFamily="49" charset="0"/>
              </a:rPr>
              <a:t>mfrc522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SS_PIN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RST_PIN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LiquidCrystal</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Parameters: (</a:t>
            </a:r>
            <a:r>
              <a:rPr lang="en-US" dirty="0" err="1">
                <a:solidFill>
                  <a:srgbClr val="008000"/>
                </a:solidFill>
                <a:latin typeface="Courier New" panose="02070309020205020404" pitchFamily="49" charset="0"/>
              </a:rPr>
              <a:t>rs</a:t>
            </a:r>
            <a:r>
              <a:rPr lang="en-US" dirty="0">
                <a:solidFill>
                  <a:srgbClr val="008000"/>
                </a:solidFill>
                <a:latin typeface="Courier New" panose="02070309020205020404" pitchFamily="49" charset="0"/>
              </a:rPr>
              <a:t>, enable, d4, d5, d6,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d7)</a:t>
            </a:r>
            <a:endParaRPr lang="el-GR" dirty="0"/>
          </a:p>
        </p:txBody>
      </p:sp>
    </p:spTree>
    <p:extLst>
      <p:ext uri="{BB962C8B-B14F-4D97-AF65-F5344CB8AC3E}">
        <p14:creationId xmlns:p14="http://schemas.microsoft.com/office/powerpoint/2010/main" val="9364297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24287" y="286603"/>
            <a:ext cx="10931393" cy="1450757"/>
          </a:xfrm>
        </p:spPr>
        <p:txBody>
          <a:bodyPr/>
          <a:lstStyle/>
          <a:p>
            <a:r>
              <a:rPr lang="en-US" dirty="0"/>
              <a:t>Project</a:t>
            </a:r>
            <a:r>
              <a:rPr lang="el-GR" dirty="0"/>
              <a:t> </a:t>
            </a:r>
            <a:r>
              <a:rPr lang="en-US" dirty="0"/>
              <a:t>7</a:t>
            </a:r>
            <a:endParaRPr lang="el-GR" dirty="0"/>
          </a:p>
        </p:txBody>
      </p:sp>
      <p:sp>
        <p:nvSpPr>
          <p:cNvPr id="3" name="Θέση περιεχομένου 2"/>
          <p:cNvSpPr>
            <a:spLocks noGrp="1"/>
          </p:cNvSpPr>
          <p:nvPr>
            <p:ph idx="1"/>
          </p:nvPr>
        </p:nvSpPr>
        <p:spPr>
          <a:xfrm>
            <a:off x="310551" y="1845733"/>
            <a:ext cx="11706045" cy="4417043"/>
          </a:xfrm>
        </p:spPr>
        <p:txBody>
          <a:bodyPr numCol="2">
            <a:normAutofit/>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Initiating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SPI</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//SPI bus </a:t>
            </a:r>
            <a:r>
              <a:rPr lang="en-US" dirty="0">
                <a:solidFill>
                  <a:srgbClr val="000000"/>
                </a:solidFill>
                <a:latin typeface="Courier New" panose="02070309020205020404" pitchFamily="49" charset="0"/>
              </a:rPr>
              <a:t>mfrc522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PCD_Init</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//MFRC522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begin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//LCD screen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Access Control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"Scan Your Card</a:t>
            </a:r>
            <a:r>
              <a:rPr lang="en-US" dirty="0" smtClean="0">
                <a:solidFill>
                  <a:srgbClr val="808080"/>
                </a:solidFill>
                <a:latin typeface="Courier New" panose="02070309020205020404" pitchFamily="49" charset="0"/>
              </a:rPr>
              <a:t>&gt;&gt;"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Wait until new tag is available </a:t>
            </a:r>
            <a:endParaRPr lang="el-GR"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while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getID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tagID</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MasterTag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Access Granted</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r>
              <a:rPr lang="en-US" b="1" dirty="0" smtClean="0">
                <a:solidFill>
                  <a:srgbClr val="000080"/>
                </a:solidFill>
                <a:latin typeface="Courier New" panose="02070309020205020404" pitchFamily="49" charset="0"/>
              </a:rPr>
              <a:t>}</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You can write any code here like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opening </a:t>
            </a:r>
            <a:r>
              <a:rPr lang="en-US" dirty="0">
                <a:solidFill>
                  <a:srgbClr val="008000"/>
                </a:solidFill>
                <a:latin typeface="Courier New" panose="02070309020205020404" pitchFamily="49" charset="0"/>
              </a:rPr>
              <a:t>doors, switching on a relay,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lighting </a:t>
            </a:r>
            <a:r>
              <a:rPr lang="en-US" dirty="0">
                <a:solidFill>
                  <a:srgbClr val="008000"/>
                </a:solidFill>
                <a:latin typeface="Courier New" panose="02070309020205020404" pitchFamily="49" charset="0"/>
              </a:rPr>
              <a:t>up an LED, or anything else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you </a:t>
            </a:r>
            <a:r>
              <a:rPr lang="en-US" dirty="0">
                <a:solidFill>
                  <a:srgbClr val="008000"/>
                </a:solidFill>
                <a:latin typeface="Courier New" panose="02070309020205020404" pitchFamily="49" charset="0"/>
              </a:rPr>
              <a:t>can think of. </a:t>
            </a:r>
            <a:endParaRPr lang="el-GR" dirty="0"/>
          </a:p>
        </p:txBody>
      </p:sp>
    </p:spTree>
    <p:extLst>
      <p:ext uri="{BB962C8B-B14F-4D97-AF65-F5344CB8AC3E}">
        <p14:creationId xmlns:p14="http://schemas.microsoft.com/office/powerpoint/2010/main" val="17684422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15660" y="286603"/>
            <a:ext cx="10940020" cy="1450757"/>
          </a:xfrm>
        </p:spPr>
        <p:txBody>
          <a:bodyPr/>
          <a:lstStyle/>
          <a:p>
            <a:r>
              <a:rPr lang="en-US" dirty="0"/>
              <a:t>Project</a:t>
            </a:r>
            <a:r>
              <a:rPr lang="el-GR" dirty="0"/>
              <a:t> </a:t>
            </a:r>
            <a:r>
              <a:rPr lang="en-US" dirty="0"/>
              <a:t>7</a:t>
            </a:r>
            <a:endParaRPr lang="el-GR" dirty="0"/>
          </a:p>
        </p:txBody>
      </p:sp>
      <p:sp>
        <p:nvSpPr>
          <p:cNvPr id="3" name="Θέση περιεχομένου 2"/>
          <p:cNvSpPr>
            <a:spLocks noGrp="1"/>
          </p:cNvSpPr>
          <p:nvPr>
            <p:ph idx="1"/>
          </p:nvPr>
        </p:nvSpPr>
        <p:spPr>
          <a:xfrm>
            <a:off x="319177" y="1845733"/>
            <a:ext cx="11680166" cy="4442923"/>
          </a:xfrm>
        </p:spPr>
        <p:txBody>
          <a:bodyPr numCol="2">
            <a:normAutofit/>
          </a:bodyPr>
          <a:lstStyle/>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Access Denied</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ID :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tagID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Access Control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"Scan Your Card</a:t>
            </a:r>
            <a:r>
              <a:rPr lang="en-US" dirty="0" smtClean="0">
                <a:solidFill>
                  <a:srgbClr val="808080"/>
                </a:solidFill>
                <a:latin typeface="Courier New" panose="02070309020205020404" pitchFamily="49" charset="0"/>
              </a:rPr>
              <a:t>&gt;&gt;"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//Function</a:t>
            </a:r>
            <a:endParaRPr lang="en-US" dirty="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//Read </a:t>
            </a:r>
            <a:r>
              <a:rPr lang="en-US" dirty="0">
                <a:solidFill>
                  <a:srgbClr val="008000"/>
                </a:solidFill>
                <a:latin typeface="Courier New" panose="02070309020205020404" pitchFamily="49" charset="0"/>
              </a:rPr>
              <a:t>new tag if available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boolean</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getID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Getting ready for Reading PICCs </a:t>
            </a:r>
            <a:endParaRPr lang="el-GR"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mfrc522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PICC_IsNewCardPresent</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If a new PICC placed to RFID reader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continue </a:t>
            </a:r>
            <a:endParaRPr lang="el-GR"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false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p:txBody>
      </p:sp>
    </p:spTree>
    <p:extLst>
      <p:ext uri="{BB962C8B-B14F-4D97-AF65-F5344CB8AC3E}">
        <p14:creationId xmlns:p14="http://schemas.microsoft.com/office/powerpoint/2010/main" val="36125019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55275" y="286603"/>
            <a:ext cx="11000405" cy="1450757"/>
          </a:xfrm>
        </p:spPr>
        <p:txBody>
          <a:bodyPr/>
          <a:lstStyle/>
          <a:p>
            <a:r>
              <a:rPr lang="en-US" dirty="0"/>
              <a:t>Project</a:t>
            </a:r>
            <a:r>
              <a:rPr lang="el-GR" dirty="0"/>
              <a:t> </a:t>
            </a:r>
            <a:r>
              <a:rPr lang="en-US" dirty="0"/>
              <a:t>7</a:t>
            </a:r>
            <a:endParaRPr lang="el-GR" dirty="0"/>
          </a:p>
        </p:txBody>
      </p:sp>
      <p:sp>
        <p:nvSpPr>
          <p:cNvPr id="3" name="Θέση περιεχομένου 2"/>
          <p:cNvSpPr>
            <a:spLocks noGrp="1"/>
          </p:cNvSpPr>
          <p:nvPr>
            <p:ph idx="1"/>
          </p:nvPr>
        </p:nvSpPr>
        <p:spPr>
          <a:xfrm>
            <a:off x="155275" y="1737360"/>
            <a:ext cx="11740551" cy="4654814"/>
          </a:xfrm>
        </p:spPr>
        <p:txBody>
          <a:bodyPr>
            <a:normAutofit lnSpcReduction="10000"/>
          </a:bodyPr>
          <a:lstStyle/>
          <a:p>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mfrc522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PICC_ReadCardSerial</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Since a PICC placed get Serial and continue </a:t>
            </a:r>
            <a:endParaRPr lang="el-GR" dirty="0" smtClean="0">
              <a:solidFill>
                <a:srgbClr val="008000"/>
              </a:solidFill>
              <a:latin typeface="Courier New" panose="02070309020205020404" pitchFamily="49" charset="0"/>
            </a:endParaRPr>
          </a:p>
          <a:p>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false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tagID</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for</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uint8_t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smtClean="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//The MIFARE PICCs that we use have 4 byte UID //</a:t>
            </a:r>
            <a:r>
              <a:rPr lang="en-US" dirty="0" err="1">
                <a:solidFill>
                  <a:srgbClr val="008000"/>
                </a:solidFill>
                <a:latin typeface="Courier New" panose="02070309020205020404" pitchFamily="49" charset="0"/>
              </a:rPr>
              <a:t>readCard</a:t>
            </a:r>
            <a:r>
              <a:rPr lang="en-US" dirty="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i</a:t>
            </a:r>
            <a:r>
              <a:rPr lang="en-US" dirty="0" smtClean="0">
                <a:solidFill>
                  <a:srgbClr val="008000"/>
                </a:solidFill>
                <a:latin typeface="Courier New" panose="02070309020205020404" pitchFamily="49" charset="0"/>
              </a:rPr>
              <a:t>]</a:t>
            </a: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mfrc522.uid.uidByte[</a:t>
            </a:r>
            <a:r>
              <a:rPr lang="en-US" dirty="0" err="1" smtClean="0">
                <a:solidFill>
                  <a:srgbClr val="008000"/>
                </a:solidFill>
                <a:latin typeface="Courier New" panose="02070309020205020404" pitchFamily="49" charset="0"/>
              </a:rPr>
              <a:t>i</a:t>
            </a:r>
            <a:r>
              <a:rPr lang="en-US" dirty="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tagID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concat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String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mfrc522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uid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uidByte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HEX</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Adds the 4 bytes in a single String variable </a:t>
            </a:r>
            <a:endParaRPr lang="el-GR"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tagID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toUpperCase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mfrc522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PICC_HaltA</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//Stop reading </a:t>
            </a:r>
            <a:endParaRPr lang="el-GR" dirty="0" smtClean="0">
              <a:solidFill>
                <a:srgbClr val="008000"/>
              </a:solidFill>
              <a:latin typeface="Courier New" panose="02070309020205020404" pitchFamily="49" charset="0"/>
            </a:endParaRPr>
          </a:p>
          <a:p>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true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12421669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Water </a:t>
            </a:r>
            <a:r>
              <a:rPr lang="en-US" dirty="0" smtClean="0"/>
              <a:t>pump(</a:t>
            </a:r>
            <a:r>
              <a:rPr lang="el-GR" dirty="0" smtClean="0"/>
              <a:t>Αντλία νερού</a:t>
            </a:r>
            <a:r>
              <a:rPr lang="en-US" dirty="0" smtClean="0"/>
              <a:t>)</a:t>
            </a:r>
            <a:endParaRPr lang="el-GR" dirty="0"/>
          </a:p>
        </p:txBody>
      </p:sp>
      <p:pic>
        <p:nvPicPr>
          <p:cNvPr id="4" name="Θέση περιεχομένου 3"/>
          <p:cNvPicPr>
            <a:picLocks noGrp="1" noChangeAspect="1"/>
          </p:cNvPicPr>
          <p:nvPr>
            <p:ph idx="1"/>
          </p:nvPr>
        </p:nvPicPr>
        <p:blipFill rotWithShape="1">
          <a:blip r:embed="rId2"/>
          <a:srcRect b="1093"/>
          <a:stretch/>
        </p:blipFill>
        <p:spPr>
          <a:xfrm>
            <a:off x="7941298" y="2454938"/>
            <a:ext cx="4129056" cy="3121324"/>
          </a:xfrm>
          <a:prstGeom prst="rect">
            <a:avLst/>
          </a:prstGeom>
        </p:spPr>
      </p:pic>
      <p:sp>
        <p:nvSpPr>
          <p:cNvPr id="5" name="TextBox 4"/>
          <p:cNvSpPr txBox="1"/>
          <p:nvPr/>
        </p:nvSpPr>
        <p:spPr>
          <a:xfrm>
            <a:off x="1028268" y="1814998"/>
            <a:ext cx="6985671" cy="4401205"/>
          </a:xfrm>
          <a:prstGeom prst="rect">
            <a:avLst/>
          </a:prstGeom>
          <a:noFill/>
        </p:spPr>
        <p:txBody>
          <a:bodyPr wrap="square" rtlCol="0">
            <a:spAutoFit/>
          </a:bodyPr>
          <a:lstStyle/>
          <a:p>
            <a:r>
              <a:rPr lang="el-GR" sz="2800" dirty="0"/>
              <a:t>Η αντλία νερού είναι ένα μηχάνημα που χρησιμοποιείται για την αύξηση της πίεσης του νερού για να το μετακινήσει </a:t>
            </a:r>
            <a:r>
              <a:rPr lang="el-GR" sz="2800" dirty="0" smtClean="0"/>
              <a:t>από</a:t>
            </a:r>
            <a:r>
              <a:rPr lang="en-US" sz="2800" dirty="0" smtClean="0"/>
              <a:t> </a:t>
            </a:r>
            <a:r>
              <a:rPr lang="el-GR" sz="2800" dirty="0" smtClean="0"/>
              <a:t>ένα </a:t>
            </a:r>
            <a:r>
              <a:rPr lang="el-GR" sz="2800" dirty="0"/>
              <a:t>σημείο </a:t>
            </a:r>
            <a:r>
              <a:rPr lang="el-GR" sz="2800" dirty="0" smtClean="0"/>
              <a:t>σε ένα άλλο</a:t>
            </a:r>
            <a:r>
              <a:rPr lang="el-GR" sz="2800" dirty="0"/>
              <a:t>. Οι σύγχρονες αντλίες νερού χρησιμοποιούνται σε όλο τον κόσμο για την παροχή νερού για δημοτικές, βιομηχανικές, γεωργικές και οικιακές χρήσεις. Οι αντλίες νερού χρησιμοποιούνται επίσης για τη μεταφορά λυμάτων σε εγκαταστάσεις επεξεργασίας λυμάτων.</a:t>
            </a:r>
          </a:p>
        </p:txBody>
      </p:sp>
    </p:spTree>
    <p:extLst>
      <p:ext uri="{BB962C8B-B14F-4D97-AF65-F5344CB8AC3E}">
        <p14:creationId xmlns:p14="http://schemas.microsoft.com/office/powerpoint/2010/main" val="16039560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Water </a:t>
            </a:r>
            <a:r>
              <a:rPr lang="en-US" dirty="0" smtClean="0"/>
              <a:t>pump</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605179" y="2260742"/>
            <a:ext cx="7609242" cy="3493077"/>
          </a:xfrm>
          <a:prstGeom prst="rect">
            <a:avLst/>
          </a:prstGeom>
        </p:spPr>
      </p:pic>
    </p:spTree>
    <p:extLst>
      <p:ext uri="{BB962C8B-B14F-4D97-AF65-F5344CB8AC3E}">
        <p14:creationId xmlns:p14="http://schemas.microsoft.com/office/powerpoint/2010/main" val="21911571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Water pump</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888760" y="1981268"/>
            <a:ext cx="5106598" cy="4117787"/>
          </a:xfrm>
          <a:prstGeom prst="rect">
            <a:avLst/>
          </a:prstGeom>
        </p:spPr>
      </p:pic>
      <p:pic>
        <p:nvPicPr>
          <p:cNvPr id="5" name="Εικόνα 4"/>
          <p:cNvPicPr>
            <a:picLocks noChangeAspect="1"/>
          </p:cNvPicPr>
          <p:nvPr/>
        </p:nvPicPr>
        <p:blipFill>
          <a:blip r:embed="rId3"/>
          <a:stretch>
            <a:fillRect/>
          </a:stretch>
        </p:blipFill>
        <p:spPr>
          <a:xfrm>
            <a:off x="6528309" y="2044730"/>
            <a:ext cx="5191125" cy="4200525"/>
          </a:xfrm>
          <a:prstGeom prst="rect">
            <a:avLst/>
          </a:prstGeom>
        </p:spPr>
      </p:pic>
    </p:spTree>
    <p:extLst>
      <p:ext uri="{BB962C8B-B14F-4D97-AF65-F5344CB8AC3E}">
        <p14:creationId xmlns:p14="http://schemas.microsoft.com/office/powerpoint/2010/main" val="4316712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2536166" y="173545"/>
            <a:ext cx="7126377" cy="5913829"/>
          </a:xfrm>
          <a:prstGeom prst="rect">
            <a:avLst/>
          </a:prstGeom>
        </p:spPr>
      </p:pic>
      <p:cxnSp>
        <p:nvCxnSpPr>
          <p:cNvPr id="4" name="Ευθύγραμμο βέλος σύνδεσης 3"/>
          <p:cNvCxnSpPr/>
          <p:nvPr/>
        </p:nvCxnSpPr>
        <p:spPr>
          <a:xfrm flipH="1">
            <a:off x="3329796" y="1940943"/>
            <a:ext cx="4183812" cy="29847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7513608" y="1248445"/>
            <a:ext cx="4054415" cy="1384995"/>
          </a:xfrm>
          <a:prstGeom prst="rect">
            <a:avLst/>
          </a:prstGeom>
          <a:noFill/>
        </p:spPr>
        <p:txBody>
          <a:bodyPr wrap="square" rtlCol="0">
            <a:spAutoFit/>
          </a:bodyPr>
          <a:lstStyle/>
          <a:p>
            <a:r>
              <a:rPr lang="el-GR" sz="2800" b="1" dirty="0" smtClean="0"/>
              <a:t>Αντλία:</a:t>
            </a:r>
            <a:r>
              <a:rPr lang="el-GR" sz="2800" dirty="0" smtClean="0"/>
              <a:t> Μεταφορά νερού από χαμηλότερο σημείο σε ψηλότερο. </a:t>
            </a:r>
            <a:endParaRPr lang="el-GR" sz="2800" dirty="0"/>
          </a:p>
        </p:txBody>
      </p:sp>
    </p:spTree>
    <p:extLst>
      <p:ext uri="{BB962C8B-B14F-4D97-AF65-F5344CB8AC3E}">
        <p14:creationId xmlns:p14="http://schemas.microsoft.com/office/powerpoint/2010/main" val="736859726"/>
      </p:ext>
    </p:extLst>
  </p:cSld>
  <p:clrMapOvr>
    <a:masterClrMapping/>
  </p:clrMapOvr>
</p:sld>
</file>

<file path=ppt/theme/theme1.xml><?xml version="1.0" encoding="utf-8"?>
<a:theme xmlns:a="http://schemas.openxmlformats.org/drawingml/2006/main" name="Ανασκόπηση">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2221</TotalTime>
  <Words>6571</Words>
  <Application>Microsoft Office PowerPoint</Application>
  <PresentationFormat>Ευρεία οθόνη</PresentationFormat>
  <Paragraphs>678</Paragraphs>
  <Slides>163</Slides>
  <Notes>0</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163</vt:i4>
      </vt:variant>
    </vt:vector>
  </HeadingPairs>
  <TitlesOfParts>
    <vt:vector size="168" baseType="lpstr">
      <vt:lpstr>Calibri</vt:lpstr>
      <vt:lpstr>Calibri Light</vt:lpstr>
      <vt:lpstr>Courier New</vt:lpstr>
      <vt:lpstr>Wingdings</vt:lpstr>
      <vt:lpstr>Ανασκόπηση</vt:lpstr>
      <vt:lpstr>ARDUINO MICROCONTROLLER</vt:lpstr>
      <vt:lpstr>Περιεχόμενα</vt:lpstr>
      <vt:lpstr>Gas sensor(Αισθητήρας αερίων/καπνού)</vt:lpstr>
      <vt:lpstr>Gas sensor</vt:lpstr>
      <vt:lpstr>Gas sensor</vt:lpstr>
      <vt:lpstr>Gas sensor</vt:lpstr>
      <vt:lpstr>Gas sensor</vt:lpstr>
      <vt:lpstr>Gas sensor</vt:lpstr>
      <vt:lpstr>Gas sensor</vt:lpstr>
      <vt:lpstr>Gas sensor</vt:lpstr>
      <vt:lpstr>Παρουσίαση του PowerPoint</vt:lpstr>
      <vt:lpstr>Gas sensor</vt:lpstr>
      <vt:lpstr>Project 1</vt:lpstr>
      <vt:lpstr>Project 1</vt:lpstr>
      <vt:lpstr>Project 1</vt:lpstr>
      <vt:lpstr>Red Laser Transmitter Module</vt:lpstr>
      <vt:lpstr>Red Laser Transmitter Module</vt:lpstr>
      <vt:lpstr>Red Laser Transmitter Module</vt:lpstr>
      <vt:lpstr>Red Laser Transmitter Module</vt:lpstr>
      <vt:lpstr>Red Laser Transmitter Module</vt:lpstr>
      <vt:lpstr>Red Laser Transmitter Module</vt:lpstr>
      <vt:lpstr>Red Laser Transmitter Module</vt:lpstr>
      <vt:lpstr>Red Laser Transmitter Module</vt:lpstr>
      <vt:lpstr>Red Laser Transmitter Module</vt:lpstr>
      <vt:lpstr>Red Laser Transmitter Module</vt:lpstr>
      <vt:lpstr>Red Laser Transmitter Module</vt:lpstr>
      <vt:lpstr>Project 2</vt:lpstr>
      <vt:lpstr>Project 2</vt:lpstr>
      <vt:lpstr>Project 2</vt:lpstr>
      <vt:lpstr>Red Laser Transmitter Module</vt:lpstr>
      <vt:lpstr>Laser Receiver Module</vt:lpstr>
      <vt:lpstr>Red Laser Transmitter Module</vt:lpstr>
      <vt:lpstr>Red Laser Transmitter Module</vt:lpstr>
      <vt:lpstr>Project 3</vt:lpstr>
      <vt:lpstr>Project 3</vt:lpstr>
      <vt:lpstr>Project 3</vt:lpstr>
      <vt:lpstr>Atmospheric Pressure Sensor(Αισθητήρας ατμοσφαιρικής πίεσης)</vt:lpstr>
      <vt:lpstr>Παρουσίαση του PowerPoint</vt:lpstr>
      <vt:lpstr>Atmospheric Pressure Sensor</vt:lpstr>
      <vt:lpstr>Βασικές εντολές</vt:lpstr>
      <vt:lpstr>Βασικές εντολές</vt:lpstr>
      <vt:lpstr>Βασικές εντολές</vt:lpstr>
      <vt:lpstr>Βασικές εντολές</vt:lpstr>
      <vt:lpstr>Project 4</vt:lpstr>
      <vt:lpstr>Project 4</vt:lpstr>
      <vt:lpstr>Project 4</vt:lpstr>
      <vt:lpstr>Project 4</vt:lpstr>
      <vt:lpstr>Troubleshooting</vt:lpstr>
      <vt:lpstr>Soil Hygrometer/Moisture Detection Module(Αισθητήρας υγρασίας εδάφους/υγρόμετρο)</vt:lpstr>
      <vt:lpstr>Soil Hygrometer/Moisture Detection Module</vt:lpstr>
      <vt:lpstr>Soil Hygrometer/Moisture Detection Module</vt:lpstr>
      <vt:lpstr>Soil Hygrometer/Moisture Detection Module</vt:lpstr>
      <vt:lpstr>Soil Hygrometer/Moisture Detection Module</vt:lpstr>
      <vt:lpstr>Soil Hygrometer/Moisture Detection Module</vt:lpstr>
      <vt:lpstr>Soil Hygrometer/Moisture Detection Module</vt:lpstr>
      <vt:lpstr>Soil Hygrometer/Moisture Detection Module</vt:lpstr>
      <vt:lpstr>Soil Hygrometer/Moisture Detection Module</vt:lpstr>
      <vt:lpstr>Soil Hygrometer/Moisture Detection Module</vt:lpstr>
      <vt:lpstr>Παρουσίαση του PowerPoint</vt:lpstr>
      <vt:lpstr>Project 5</vt:lpstr>
      <vt:lpstr>Project 5</vt:lpstr>
      <vt:lpstr>Project 5</vt:lpstr>
      <vt:lpstr>Project 5</vt:lpstr>
      <vt:lpstr>Project 5</vt:lpstr>
      <vt:lpstr>Project 6</vt:lpstr>
      <vt:lpstr>Project 6</vt:lpstr>
      <vt:lpstr>Project 6</vt:lpstr>
      <vt:lpstr>Project 6</vt:lpstr>
      <vt:lpstr>Card reader/RFID Module</vt:lpstr>
      <vt:lpstr>Card reader/RFID Module</vt:lpstr>
      <vt:lpstr>Παρουσίαση του PowerPoint</vt:lpstr>
      <vt:lpstr>Card reader/RFID Module</vt:lpstr>
      <vt:lpstr>Παρουσίαση του PowerPoint</vt:lpstr>
      <vt:lpstr>Card reader/RFID Module</vt:lpstr>
      <vt:lpstr>Card reader/RFID Module</vt:lpstr>
      <vt:lpstr>Παρουσίαση του PowerPoint</vt:lpstr>
      <vt:lpstr>Card reader/RFID Module</vt:lpstr>
      <vt:lpstr>Testing project</vt:lpstr>
      <vt:lpstr>Testing project</vt:lpstr>
      <vt:lpstr>Παρουσίαση του PowerPoint</vt:lpstr>
      <vt:lpstr>Παρουσίαση του PowerPoint</vt:lpstr>
      <vt:lpstr>Testing project</vt:lpstr>
      <vt:lpstr>Testing project</vt:lpstr>
      <vt:lpstr>Παρουσίαση του PowerPoint</vt:lpstr>
      <vt:lpstr>Παρουσίαση του PowerPoint</vt:lpstr>
      <vt:lpstr>Βασικές εντολές</vt:lpstr>
      <vt:lpstr>Βασικές εντολές</vt:lpstr>
      <vt:lpstr>Βασικές εντολές</vt:lpstr>
      <vt:lpstr>Βασικές εντολές</vt:lpstr>
      <vt:lpstr>Project 7</vt:lpstr>
      <vt:lpstr>Project 7</vt:lpstr>
      <vt:lpstr>Project 7</vt:lpstr>
      <vt:lpstr>Project 7</vt:lpstr>
      <vt:lpstr>Project 7</vt:lpstr>
      <vt:lpstr>Project 7</vt:lpstr>
      <vt:lpstr>Water pump(Αντλία νερού)</vt:lpstr>
      <vt:lpstr>Water pump</vt:lpstr>
      <vt:lpstr>Water pump</vt:lpstr>
      <vt:lpstr>Παρουσίαση του PowerPoint</vt:lpstr>
      <vt:lpstr>Project 8</vt:lpstr>
      <vt:lpstr>Παρουσίαση του PowerPoint</vt:lpstr>
      <vt:lpstr>Παρουσίαση του PowerPoint</vt:lpstr>
      <vt:lpstr>Παρουσίαση του PowerPoint</vt:lpstr>
      <vt:lpstr>Project 8</vt:lpstr>
      <vt:lpstr>Project 8</vt:lpstr>
      <vt:lpstr>Project 8</vt:lpstr>
      <vt:lpstr>Project 9</vt:lpstr>
      <vt:lpstr>Παρουσίαση του PowerPoint</vt:lpstr>
      <vt:lpstr>Παρουσίαση του PowerPoint</vt:lpstr>
      <vt:lpstr>Project 9</vt:lpstr>
      <vt:lpstr>Project 9</vt:lpstr>
      <vt:lpstr>Heart rate pulse sensor(Αισθητήρας παλμών καρδιακού ρυθμού)</vt:lpstr>
      <vt:lpstr>Heart rate pulse sensor</vt:lpstr>
      <vt:lpstr>Heart rate pulse sensor</vt:lpstr>
      <vt:lpstr>Heart rate pulse sensor</vt:lpstr>
      <vt:lpstr>Heart rate pulse sensor</vt:lpstr>
      <vt:lpstr>Heart rate pulse sensor</vt:lpstr>
      <vt:lpstr>Heart rate pulse sensor</vt:lpstr>
      <vt:lpstr>Heart rate pulse sensor</vt:lpstr>
      <vt:lpstr>Βασικές εντολές</vt:lpstr>
      <vt:lpstr>Βασικές εντολές</vt:lpstr>
      <vt:lpstr>Testing project</vt:lpstr>
      <vt:lpstr>Testing project</vt:lpstr>
      <vt:lpstr>Παρουσίαση του PowerPoint</vt:lpstr>
      <vt:lpstr>Testing project</vt:lpstr>
      <vt:lpstr>Παρουσίαση του PowerPoint</vt:lpstr>
      <vt:lpstr>Παρουσίαση του PowerPoint</vt:lpstr>
      <vt:lpstr>Testing project 2</vt:lpstr>
      <vt:lpstr>Παρουσίαση του PowerPoint</vt:lpstr>
      <vt:lpstr>Παρουσίαση του PowerPoint</vt:lpstr>
      <vt:lpstr>Testing project 3</vt:lpstr>
      <vt:lpstr>Testing project 3</vt:lpstr>
      <vt:lpstr>Παρουσίαση του PowerPoint</vt:lpstr>
      <vt:lpstr>Παρουσίαση του PowerPoint</vt:lpstr>
      <vt:lpstr>Παρουσίαση του PowerPoint</vt:lpstr>
      <vt:lpstr>Testing project 3</vt:lpstr>
      <vt:lpstr>Testing project 3</vt:lpstr>
      <vt:lpstr>Παρουσίαση του PowerPoint</vt:lpstr>
      <vt:lpstr>Testing project 3</vt:lpstr>
      <vt:lpstr>Force sensor(Αισθητήρας δύναμης)</vt:lpstr>
      <vt:lpstr>Force sensor/Force Sensing Resistor(FSR)</vt:lpstr>
      <vt:lpstr>Force sensor</vt:lpstr>
      <vt:lpstr>Force sensor</vt:lpstr>
      <vt:lpstr>Παρουσίαση του PowerPoint</vt:lpstr>
      <vt:lpstr>Force sensor</vt:lpstr>
      <vt:lpstr>Force sensor</vt:lpstr>
      <vt:lpstr>Force sensor</vt:lpstr>
      <vt:lpstr>Project 10</vt:lpstr>
      <vt:lpstr>Project 10</vt:lpstr>
      <vt:lpstr>Project 10</vt:lpstr>
      <vt:lpstr>Flex sensor(Αισθητήρας κάμψης)</vt:lpstr>
      <vt:lpstr>Flex sensor</vt:lpstr>
      <vt:lpstr>Παρουσίαση του PowerPoint</vt:lpstr>
      <vt:lpstr>Flex sensor/Bending sensor</vt:lpstr>
      <vt:lpstr>Flex sensor</vt:lpstr>
      <vt:lpstr>Παρουσίαση του PowerPoint</vt:lpstr>
      <vt:lpstr>Flex sensor</vt:lpstr>
      <vt:lpstr>Βασικές εντολές</vt:lpstr>
      <vt:lpstr>Project 11</vt:lpstr>
      <vt:lpstr>Project 11</vt:lpstr>
      <vt:lpstr>Project 11</vt:lpstr>
      <vt:lpstr>Project 11</vt:lpstr>
      <vt:lpstr>THE END!</vt:lpstr>
    </vt:vector>
  </TitlesOfParts>
  <Company>OTE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panagiota moraiti</dc:creator>
  <cp:lastModifiedBy>panagiota moraiti</cp:lastModifiedBy>
  <cp:revision>158</cp:revision>
  <dcterms:created xsi:type="dcterms:W3CDTF">2021-03-20T14:02:29Z</dcterms:created>
  <dcterms:modified xsi:type="dcterms:W3CDTF">2021-09-01T20:47:10Z</dcterms:modified>
</cp:coreProperties>
</file>